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8" r:id="rId5"/>
    <p:sldMasterId id="2147483680" r:id="rId6"/>
  </p:sldMasterIdLst>
  <p:notesMasterIdLst>
    <p:notesMasterId r:id="rId15"/>
  </p:notesMasterIdLst>
  <p:sldIdLst>
    <p:sldId id="272" r:id="rId7"/>
    <p:sldId id="369" r:id="rId8"/>
    <p:sldId id="557" r:id="rId9"/>
    <p:sldId id="560" r:id="rId10"/>
    <p:sldId id="558" r:id="rId11"/>
    <p:sldId id="365" r:id="rId12"/>
    <p:sldId id="348" r:id="rId13"/>
    <p:sldId id="372" r:id="rId1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23A4D8-EC95-00AC-3C02-AE87CDE6FEA2}" name="בניה סעדה" initials="בס" userId="S::bnayas@neho.org.il::9787c87b-518e-4fd8-9a38-2f3e0671b8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031"/>
    <a:srgbClr val="19A6DF"/>
    <a:srgbClr val="AA800A"/>
    <a:srgbClr val="F2F2F2"/>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סגנון ביניים 3 - הדגשה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16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13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8135"/>
          </a:xfrm>
          <a:prstGeom prst="rect">
            <a:avLst/>
          </a:prstGeom>
        </p:spPr>
        <p:txBody>
          <a:bodyPr vert="horz" lIns="91440" tIns="45720" rIns="91440" bIns="45720" rtlCol="1"/>
          <a:lstStyle>
            <a:lvl1pPr algn="l">
              <a:defRPr sz="1200"/>
            </a:lvl1pPr>
          </a:lstStyle>
          <a:p>
            <a:fld id="{298FB2A2-E66B-4806-8A4E-B29935CF9AB7}" type="datetimeFigureOut">
              <a:rPr lang="he-IL" smtClean="0"/>
              <a:t>י"א/סיון/תשפ"ו</a:t>
            </a:fld>
            <a:endParaRPr lang="he-IL"/>
          </a:p>
        </p:txBody>
      </p:sp>
      <p:sp>
        <p:nvSpPr>
          <p:cNvPr id="4" name="מציין מיקום של תמונת שקופית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77958"/>
            <a:ext cx="5438140" cy="3909239"/>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6" y="9430091"/>
            <a:ext cx="2945659" cy="498134"/>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30091"/>
            <a:ext cx="2945659" cy="498134"/>
          </a:xfrm>
          <a:prstGeom prst="rect">
            <a:avLst/>
          </a:prstGeom>
        </p:spPr>
        <p:txBody>
          <a:bodyPr vert="horz" lIns="91440" tIns="45720" rIns="91440" bIns="45720" rtlCol="1" anchor="b"/>
          <a:lstStyle>
            <a:lvl1pPr algn="l">
              <a:defRPr sz="1200"/>
            </a:lvl1pPr>
          </a:lstStyle>
          <a:p>
            <a:fld id="{8EB008BA-E443-4840-A66E-AEF6F6F2AB51}" type="slidenum">
              <a:rPr lang="he-IL" smtClean="0"/>
              <a:t>‹#›</a:t>
            </a:fld>
            <a:endParaRPr lang="he-IL"/>
          </a:p>
        </p:txBody>
      </p:sp>
    </p:spTree>
    <p:extLst>
      <p:ext uri="{BB962C8B-B14F-4D97-AF65-F5344CB8AC3E}">
        <p14:creationId xmlns:p14="http://schemas.microsoft.com/office/powerpoint/2010/main" val="2441483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F43D6C3-C5BD-FE64-3228-3CB600634BC7}"/>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C3B89053-65FB-732A-39E5-D3CB74B72C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EA60070-5B13-CBAA-6925-63ABDB81FE6C}"/>
              </a:ext>
            </a:extLst>
          </p:cNvPr>
          <p:cNvSpPr>
            <a:spLocks noGrp="1"/>
          </p:cNvSpPr>
          <p:nvPr>
            <p:ph type="dt" sz="half" idx="10"/>
          </p:nvPr>
        </p:nvSpPr>
        <p:spPr/>
        <p:txBody>
          <a:bodyPr/>
          <a:lstStyle/>
          <a:p>
            <a:fld id="{72DF17E1-D0B4-40D7-B04E-A2A6FDEE42B2}" type="datetimeFigureOut">
              <a:rPr lang="he-IL" smtClean="0"/>
              <a:t>י"א/סיון/תשפ"ו</a:t>
            </a:fld>
            <a:endParaRPr lang="he-IL"/>
          </a:p>
        </p:txBody>
      </p:sp>
      <p:sp>
        <p:nvSpPr>
          <p:cNvPr id="5" name="מציין מיקום של כותרת תחתונה 4">
            <a:extLst>
              <a:ext uri="{FF2B5EF4-FFF2-40B4-BE49-F238E27FC236}">
                <a16:creationId xmlns:a16="http://schemas.microsoft.com/office/drawing/2014/main" id="{89117E2B-F421-D79B-4B4A-6883F08CD47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6A9F7C6-C954-E66C-BAAA-4FBDC423AE43}"/>
              </a:ext>
            </a:extLst>
          </p:cNvPr>
          <p:cNvSpPr>
            <a:spLocks noGrp="1"/>
          </p:cNvSpPr>
          <p:nvPr>
            <p:ph type="sldNum" sz="quarter" idx="12"/>
          </p:nvPr>
        </p:nvSpPr>
        <p:spPr/>
        <p:txBody>
          <a:bodyPr/>
          <a:lstStyle/>
          <a:p>
            <a:fld id="{B8FD4C88-0502-49B3-B0BE-8FEB23F8535A}" type="slidenum">
              <a:rPr lang="he-IL" smtClean="0"/>
              <a:t>‹#›</a:t>
            </a:fld>
            <a:endParaRPr lang="he-IL"/>
          </a:p>
        </p:txBody>
      </p:sp>
    </p:spTree>
    <p:extLst>
      <p:ext uri="{BB962C8B-B14F-4D97-AF65-F5344CB8AC3E}">
        <p14:creationId xmlns:p14="http://schemas.microsoft.com/office/powerpoint/2010/main" val="1495401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316D3F-D21C-60E9-9E7F-7282C83655A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FDA9F0B-FFA5-23C9-B6B9-4A0C3651C728}"/>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81B0CE3-9BA7-7E31-6464-5484E3F4E7C2}"/>
              </a:ext>
            </a:extLst>
          </p:cNvPr>
          <p:cNvSpPr>
            <a:spLocks noGrp="1"/>
          </p:cNvSpPr>
          <p:nvPr>
            <p:ph type="dt" sz="half" idx="10"/>
          </p:nvPr>
        </p:nvSpPr>
        <p:spPr/>
        <p:txBody>
          <a:bodyPr/>
          <a:lstStyle/>
          <a:p>
            <a:fld id="{72DF17E1-D0B4-40D7-B04E-A2A6FDEE42B2}" type="datetimeFigureOut">
              <a:rPr lang="he-IL" smtClean="0"/>
              <a:t>י"א/סיון/תשפ"ו</a:t>
            </a:fld>
            <a:endParaRPr lang="he-IL"/>
          </a:p>
        </p:txBody>
      </p:sp>
      <p:sp>
        <p:nvSpPr>
          <p:cNvPr id="5" name="מציין מיקום של כותרת תחתונה 4">
            <a:extLst>
              <a:ext uri="{FF2B5EF4-FFF2-40B4-BE49-F238E27FC236}">
                <a16:creationId xmlns:a16="http://schemas.microsoft.com/office/drawing/2014/main" id="{B5B5B6FD-1B64-DFFA-B408-159CB325521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E312242-1C68-5E67-E716-B5BB3A0C2E95}"/>
              </a:ext>
            </a:extLst>
          </p:cNvPr>
          <p:cNvSpPr>
            <a:spLocks noGrp="1"/>
          </p:cNvSpPr>
          <p:nvPr>
            <p:ph type="sldNum" sz="quarter" idx="12"/>
          </p:nvPr>
        </p:nvSpPr>
        <p:spPr/>
        <p:txBody>
          <a:bodyPr/>
          <a:lstStyle/>
          <a:p>
            <a:fld id="{B8FD4C88-0502-49B3-B0BE-8FEB23F8535A}" type="slidenum">
              <a:rPr lang="he-IL" smtClean="0"/>
              <a:t>‹#›</a:t>
            </a:fld>
            <a:endParaRPr lang="he-IL"/>
          </a:p>
        </p:txBody>
      </p:sp>
    </p:spTree>
    <p:extLst>
      <p:ext uri="{BB962C8B-B14F-4D97-AF65-F5344CB8AC3E}">
        <p14:creationId xmlns:p14="http://schemas.microsoft.com/office/powerpoint/2010/main" val="3778571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CBCD67-44EC-6218-8AD3-C6E1A2F8E24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C460E8C-FB73-630A-ACA9-31C63E794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D7510C9C-31B1-6B6E-7301-B8DDB5083D60}"/>
              </a:ext>
            </a:extLst>
          </p:cNvPr>
          <p:cNvSpPr>
            <a:spLocks noGrp="1"/>
          </p:cNvSpPr>
          <p:nvPr>
            <p:ph type="dt" sz="half" idx="10"/>
          </p:nvPr>
        </p:nvSpPr>
        <p:spPr/>
        <p:txBody>
          <a:bodyPr/>
          <a:lstStyle/>
          <a:p>
            <a:fld id="{72DF17E1-D0B4-40D7-B04E-A2A6FDEE42B2}" type="datetimeFigureOut">
              <a:rPr lang="he-IL" smtClean="0"/>
              <a:t>י"א/סיון/תשפ"ו</a:t>
            </a:fld>
            <a:endParaRPr lang="he-IL"/>
          </a:p>
        </p:txBody>
      </p:sp>
      <p:sp>
        <p:nvSpPr>
          <p:cNvPr id="5" name="מציין מיקום של כותרת תחתונה 4">
            <a:extLst>
              <a:ext uri="{FF2B5EF4-FFF2-40B4-BE49-F238E27FC236}">
                <a16:creationId xmlns:a16="http://schemas.microsoft.com/office/drawing/2014/main" id="{23BCFFCA-A41B-5F3F-5677-3A2F248A35E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8E9E1A6-A8B7-A1D4-6239-1E4BFE39A358}"/>
              </a:ext>
            </a:extLst>
          </p:cNvPr>
          <p:cNvSpPr>
            <a:spLocks noGrp="1"/>
          </p:cNvSpPr>
          <p:nvPr>
            <p:ph type="sldNum" sz="quarter" idx="12"/>
          </p:nvPr>
        </p:nvSpPr>
        <p:spPr/>
        <p:txBody>
          <a:bodyPr/>
          <a:lstStyle/>
          <a:p>
            <a:fld id="{B8FD4C88-0502-49B3-B0BE-8FEB23F8535A}" type="slidenum">
              <a:rPr lang="he-IL" smtClean="0"/>
              <a:t>‹#›</a:t>
            </a:fld>
            <a:endParaRPr lang="he-IL"/>
          </a:p>
        </p:txBody>
      </p:sp>
    </p:spTree>
    <p:extLst>
      <p:ext uri="{BB962C8B-B14F-4D97-AF65-F5344CB8AC3E}">
        <p14:creationId xmlns:p14="http://schemas.microsoft.com/office/powerpoint/2010/main" val="39346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4F647F-007F-0B4D-3005-9A2076B4D1E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7C794B0-5810-EC5F-A3B5-6A2CC25AB43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46469EF-4276-41C3-662B-C07ABB30ED01}"/>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3C98CFB-6853-C755-0787-046B96BC2246}"/>
              </a:ext>
            </a:extLst>
          </p:cNvPr>
          <p:cNvSpPr>
            <a:spLocks noGrp="1"/>
          </p:cNvSpPr>
          <p:nvPr>
            <p:ph type="dt" sz="half" idx="10"/>
          </p:nvPr>
        </p:nvSpPr>
        <p:spPr/>
        <p:txBody>
          <a:bodyPr/>
          <a:lstStyle/>
          <a:p>
            <a:fld id="{72DF17E1-D0B4-40D7-B04E-A2A6FDEE42B2}" type="datetimeFigureOut">
              <a:rPr lang="he-IL" smtClean="0"/>
              <a:t>י"א/סיון/תשפ"ו</a:t>
            </a:fld>
            <a:endParaRPr lang="he-IL"/>
          </a:p>
        </p:txBody>
      </p:sp>
      <p:sp>
        <p:nvSpPr>
          <p:cNvPr id="6" name="מציין מיקום של כותרת תחתונה 5">
            <a:extLst>
              <a:ext uri="{FF2B5EF4-FFF2-40B4-BE49-F238E27FC236}">
                <a16:creationId xmlns:a16="http://schemas.microsoft.com/office/drawing/2014/main" id="{9476FEA4-1394-4517-6EC6-37DDB292A70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4441A32-7EAD-DB57-4873-AC452B5D9FE1}"/>
              </a:ext>
            </a:extLst>
          </p:cNvPr>
          <p:cNvSpPr>
            <a:spLocks noGrp="1"/>
          </p:cNvSpPr>
          <p:nvPr>
            <p:ph type="sldNum" sz="quarter" idx="12"/>
          </p:nvPr>
        </p:nvSpPr>
        <p:spPr/>
        <p:txBody>
          <a:bodyPr/>
          <a:lstStyle/>
          <a:p>
            <a:fld id="{B8FD4C88-0502-49B3-B0BE-8FEB23F8535A}" type="slidenum">
              <a:rPr lang="he-IL" smtClean="0"/>
              <a:t>‹#›</a:t>
            </a:fld>
            <a:endParaRPr lang="he-IL"/>
          </a:p>
        </p:txBody>
      </p:sp>
    </p:spTree>
    <p:extLst>
      <p:ext uri="{BB962C8B-B14F-4D97-AF65-F5344CB8AC3E}">
        <p14:creationId xmlns:p14="http://schemas.microsoft.com/office/powerpoint/2010/main" val="2154107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78846E-7D7A-85DC-ADB6-80D2D4572270}"/>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5E865AB-7DBE-68AC-0675-978547EDE3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5C9A5A84-A767-476A-CE3B-7F50354B54A0}"/>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A9AA0C3-C7CA-D160-1E45-FD6FFD607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431CE87-F005-18C8-94B5-17C023AC55B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6972295-47A4-6D5C-EFC9-A064203D3B4C}"/>
              </a:ext>
            </a:extLst>
          </p:cNvPr>
          <p:cNvSpPr>
            <a:spLocks noGrp="1"/>
          </p:cNvSpPr>
          <p:nvPr>
            <p:ph type="dt" sz="half" idx="10"/>
          </p:nvPr>
        </p:nvSpPr>
        <p:spPr/>
        <p:txBody>
          <a:bodyPr/>
          <a:lstStyle/>
          <a:p>
            <a:fld id="{72DF17E1-D0B4-40D7-B04E-A2A6FDEE42B2}" type="datetimeFigureOut">
              <a:rPr lang="he-IL" smtClean="0"/>
              <a:t>י"א/סיון/תשפ"ו</a:t>
            </a:fld>
            <a:endParaRPr lang="he-IL"/>
          </a:p>
        </p:txBody>
      </p:sp>
      <p:sp>
        <p:nvSpPr>
          <p:cNvPr id="8" name="מציין מיקום של כותרת תחתונה 7">
            <a:extLst>
              <a:ext uri="{FF2B5EF4-FFF2-40B4-BE49-F238E27FC236}">
                <a16:creationId xmlns:a16="http://schemas.microsoft.com/office/drawing/2014/main" id="{B4D1575D-3F84-6258-9768-2D56BF6EE0A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97731A70-9D88-0ADE-1C48-1080339A54B0}"/>
              </a:ext>
            </a:extLst>
          </p:cNvPr>
          <p:cNvSpPr>
            <a:spLocks noGrp="1"/>
          </p:cNvSpPr>
          <p:nvPr>
            <p:ph type="sldNum" sz="quarter" idx="12"/>
          </p:nvPr>
        </p:nvSpPr>
        <p:spPr/>
        <p:txBody>
          <a:bodyPr/>
          <a:lstStyle/>
          <a:p>
            <a:fld id="{B8FD4C88-0502-49B3-B0BE-8FEB23F8535A}" type="slidenum">
              <a:rPr lang="he-IL" smtClean="0"/>
              <a:t>‹#›</a:t>
            </a:fld>
            <a:endParaRPr lang="he-IL"/>
          </a:p>
        </p:txBody>
      </p:sp>
    </p:spTree>
    <p:extLst>
      <p:ext uri="{BB962C8B-B14F-4D97-AF65-F5344CB8AC3E}">
        <p14:creationId xmlns:p14="http://schemas.microsoft.com/office/powerpoint/2010/main" val="1445887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F553A4-E313-76DB-C94B-D752DA3A9B9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31F0E48-F0C9-6B20-B4DF-E0337DE77F92}"/>
              </a:ext>
            </a:extLst>
          </p:cNvPr>
          <p:cNvSpPr>
            <a:spLocks noGrp="1"/>
          </p:cNvSpPr>
          <p:nvPr>
            <p:ph type="dt" sz="half" idx="10"/>
          </p:nvPr>
        </p:nvSpPr>
        <p:spPr/>
        <p:txBody>
          <a:bodyPr/>
          <a:lstStyle/>
          <a:p>
            <a:fld id="{72DF17E1-D0B4-40D7-B04E-A2A6FDEE42B2}" type="datetimeFigureOut">
              <a:rPr lang="he-IL" smtClean="0"/>
              <a:t>י"א/סיון/תשפ"ו</a:t>
            </a:fld>
            <a:endParaRPr lang="he-IL"/>
          </a:p>
        </p:txBody>
      </p:sp>
      <p:sp>
        <p:nvSpPr>
          <p:cNvPr id="4" name="מציין מיקום של כותרת תחתונה 3">
            <a:extLst>
              <a:ext uri="{FF2B5EF4-FFF2-40B4-BE49-F238E27FC236}">
                <a16:creationId xmlns:a16="http://schemas.microsoft.com/office/drawing/2014/main" id="{61AF1B99-78DB-83E3-FA98-1D00EB9A064A}"/>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287D027-32E5-94D3-48D2-8D6217F9444E}"/>
              </a:ext>
            </a:extLst>
          </p:cNvPr>
          <p:cNvSpPr>
            <a:spLocks noGrp="1"/>
          </p:cNvSpPr>
          <p:nvPr>
            <p:ph type="sldNum" sz="quarter" idx="12"/>
          </p:nvPr>
        </p:nvSpPr>
        <p:spPr/>
        <p:txBody>
          <a:bodyPr/>
          <a:lstStyle/>
          <a:p>
            <a:fld id="{B8FD4C88-0502-49B3-B0BE-8FEB23F8535A}" type="slidenum">
              <a:rPr lang="he-IL" smtClean="0"/>
              <a:t>‹#›</a:t>
            </a:fld>
            <a:endParaRPr lang="he-IL"/>
          </a:p>
        </p:txBody>
      </p:sp>
    </p:spTree>
    <p:extLst>
      <p:ext uri="{BB962C8B-B14F-4D97-AF65-F5344CB8AC3E}">
        <p14:creationId xmlns:p14="http://schemas.microsoft.com/office/powerpoint/2010/main" val="2657913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11FE447-B1F5-0468-B128-923B1FCF71B3}"/>
              </a:ext>
            </a:extLst>
          </p:cNvPr>
          <p:cNvSpPr>
            <a:spLocks noGrp="1"/>
          </p:cNvSpPr>
          <p:nvPr>
            <p:ph type="dt" sz="half" idx="10"/>
          </p:nvPr>
        </p:nvSpPr>
        <p:spPr/>
        <p:txBody>
          <a:bodyPr/>
          <a:lstStyle/>
          <a:p>
            <a:fld id="{72DF17E1-D0B4-40D7-B04E-A2A6FDEE42B2}" type="datetimeFigureOut">
              <a:rPr lang="he-IL" smtClean="0"/>
              <a:t>י"א/סיון/תשפ"ו</a:t>
            </a:fld>
            <a:endParaRPr lang="he-IL"/>
          </a:p>
        </p:txBody>
      </p:sp>
      <p:sp>
        <p:nvSpPr>
          <p:cNvPr id="3" name="מציין מיקום של כותרת תחתונה 2">
            <a:extLst>
              <a:ext uri="{FF2B5EF4-FFF2-40B4-BE49-F238E27FC236}">
                <a16:creationId xmlns:a16="http://schemas.microsoft.com/office/drawing/2014/main" id="{D1F1E9C5-D5E8-305C-FF5C-CE350B1FC83F}"/>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32052789-BCFD-7CD7-651C-410C4AF11F85}"/>
              </a:ext>
            </a:extLst>
          </p:cNvPr>
          <p:cNvSpPr>
            <a:spLocks noGrp="1"/>
          </p:cNvSpPr>
          <p:nvPr>
            <p:ph type="sldNum" sz="quarter" idx="12"/>
          </p:nvPr>
        </p:nvSpPr>
        <p:spPr/>
        <p:txBody>
          <a:bodyPr/>
          <a:lstStyle/>
          <a:p>
            <a:fld id="{B8FD4C88-0502-49B3-B0BE-8FEB23F8535A}" type="slidenum">
              <a:rPr lang="he-IL" smtClean="0"/>
              <a:t>‹#›</a:t>
            </a:fld>
            <a:endParaRPr lang="he-IL"/>
          </a:p>
        </p:txBody>
      </p:sp>
    </p:spTree>
    <p:extLst>
      <p:ext uri="{BB962C8B-B14F-4D97-AF65-F5344CB8AC3E}">
        <p14:creationId xmlns:p14="http://schemas.microsoft.com/office/powerpoint/2010/main" val="4169721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3607F8-E384-391F-3397-B66EE52827F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340845F-86B5-0717-F514-7C9C9368C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C4645E0-C9CD-5AFF-E32A-9EE646E40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62A00AC-1650-A737-9A9C-EC08EA7E608E}"/>
              </a:ext>
            </a:extLst>
          </p:cNvPr>
          <p:cNvSpPr>
            <a:spLocks noGrp="1"/>
          </p:cNvSpPr>
          <p:nvPr>
            <p:ph type="dt" sz="half" idx="10"/>
          </p:nvPr>
        </p:nvSpPr>
        <p:spPr/>
        <p:txBody>
          <a:bodyPr/>
          <a:lstStyle/>
          <a:p>
            <a:fld id="{72DF17E1-D0B4-40D7-B04E-A2A6FDEE42B2}" type="datetimeFigureOut">
              <a:rPr lang="he-IL" smtClean="0"/>
              <a:t>י"א/סיון/תשפ"ו</a:t>
            </a:fld>
            <a:endParaRPr lang="he-IL"/>
          </a:p>
        </p:txBody>
      </p:sp>
      <p:sp>
        <p:nvSpPr>
          <p:cNvPr id="6" name="מציין מיקום של כותרת תחתונה 5">
            <a:extLst>
              <a:ext uri="{FF2B5EF4-FFF2-40B4-BE49-F238E27FC236}">
                <a16:creationId xmlns:a16="http://schemas.microsoft.com/office/drawing/2014/main" id="{5A362E4F-4963-4184-0C09-D235CC3C2CC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2505F3F-576F-E96E-7A43-7FB460CEB0FD}"/>
              </a:ext>
            </a:extLst>
          </p:cNvPr>
          <p:cNvSpPr>
            <a:spLocks noGrp="1"/>
          </p:cNvSpPr>
          <p:nvPr>
            <p:ph type="sldNum" sz="quarter" idx="12"/>
          </p:nvPr>
        </p:nvSpPr>
        <p:spPr/>
        <p:txBody>
          <a:bodyPr/>
          <a:lstStyle/>
          <a:p>
            <a:fld id="{B8FD4C88-0502-49B3-B0BE-8FEB23F8535A}" type="slidenum">
              <a:rPr lang="he-IL" smtClean="0"/>
              <a:t>‹#›</a:t>
            </a:fld>
            <a:endParaRPr lang="he-IL"/>
          </a:p>
        </p:txBody>
      </p:sp>
    </p:spTree>
    <p:extLst>
      <p:ext uri="{BB962C8B-B14F-4D97-AF65-F5344CB8AC3E}">
        <p14:creationId xmlns:p14="http://schemas.microsoft.com/office/powerpoint/2010/main" val="3265479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25278B-72F6-DDE3-359D-8E09DE8C9AF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931E9A6-D82E-C851-79FD-920E4BE7BA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p>
        </p:txBody>
      </p:sp>
      <p:sp>
        <p:nvSpPr>
          <p:cNvPr id="4" name="מציין מיקום טקסט 3">
            <a:extLst>
              <a:ext uri="{FF2B5EF4-FFF2-40B4-BE49-F238E27FC236}">
                <a16:creationId xmlns:a16="http://schemas.microsoft.com/office/drawing/2014/main" id="{A6ACEA3B-36C1-F67D-8054-250A779E0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6AC53AD-8AB4-6F39-8EAD-603E78AF8EFF}"/>
              </a:ext>
            </a:extLst>
          </p:cNvPr>
          <p:cNvSpPr>
            <a:spLocks noGrp="1"/>
          </p:cNvSpPr>
          <p:nvPr>
            <p:ph type="dt" sz="half" idx="10"/>
          </p:nvPr>
        </p:nvSpPr>
        <p:spPr/>
        <p:txBody>
          <a:bodyPr/>
          <a:lstStyle/>
          <a:p>
            <a:fld id="{72DF17E1-D0B4-40D7-B04E-A2A6FDEE42B2}" type="datetimeFigureOut">
              <a:rPr lang="he-IL" smtClean="0"/>
              <a:t>י"א/סיון/תשפ"ו</a:t>
            </a:fld>
            <a:endParaRPr lang="he-IL"/>
          </a:p>
        </p:txBody>
      </p:sp>
      <p:sp>
        <p:nvSpPr>
          <p:cNvPr id="6" name="מציין מיקום של כותרת תחתונה 5">
            <a:extLst>
              <a:ext uri="{FF2B5EF4-FFF2-40B4-BE49-F238E27FC236}">
                <a16:creationId xmlns:a16="http://schemas.microsoft.com/office/drawing/2014/main" id="{C9E1479A-A752-0835-6FC9-04FDF10416B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A134EF2-CABE-167F-1E0D-431C8227F089}"/>
              </a:ext>
            </a:extLst>
          </p:cNvPr>
          <p:cNvSpPr>
            <a:spLocks noGrp="1"/>
          </p:cNvSpPr>
          <p:nvPr>
            <p:ph type="sldNum" sz="quarter" idx="12"/>
          </p:nvPr>
        </p:nvSpPr>
        <p:spPr/>
        <p:txBody>
          <a:bodyPr/>
          <a:lstStyle/>
          <a:p>
            <a:fld id="{B8FD4C88-0502-49B3-B0BE-8FEB23F8535A}" type="slidenum">
              <a:rPr lang="he-IL" smtClean="0"/>
              <a:t>‹#›</a:t>
            </a:fld>
            <a:endParaRPr lang="he-IL"/>
          </a:p>
        </p:txBody>
      </p:sp>
    </p:spTree>
    <p:extLst>
      <p:ext uri="{BB962C8B-B14F-4D97-AF65-F5344CB8AC3E}">
        <p14:creationId xmlns:p14="http://schemas.microsoft.com/office/powerpoint/2010/main" val="3432032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DB2BC1-D392-7E08-071E-3041466798E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3F4F4EA-F10B-6C02-8FBB-1717EEFD6395}"/>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8A55C0B-CC1C-7B51-F8EC-E5EC498B4CF5}"/>
              </a:ext>
            </a:extLst>
          </p:cNvPr>
          <p:cNvSpPr>
            <a:spLocks noGrp="1"/>
          </p:cNvSpPr>
          <p:nvPr>
            <p:ph type="dt" sz="half" idx="10"/>
          </p:nvPr>
        </p:nvSpPr>
        <p:spPr/>
        <p:txBody>
          <a:bodyPr/>
          <a:lstStyle/>
          <a:p>
            <a:fld id="{72DF17E1-D0B4-40D7-B04E-A2A6FDEE42B2}" type="datetimeFigureOut">
              <a:rPr lang="he-IL" smtClean="0"/>
              <a:t>י"א/סיון/תשפ"ו</a:t>
            </a:fld>
            <a:endParaRPr lang="he-IL"/>
          </a:p>
        </p:txBody>
      </p:sp>
      <p:sp>
        <p:nvSpPr>
          <p:cNvPr id="5" name="מציין מיקום של כותרת תחתונה 4">
            <a:extLst>
              <a:ext uri="{FF2B5EF4-FFF2-40B4-BE49-F238E27FC236}">
                <a16:creationId xmlns:a16="http://schemas.microsoft.com/office/drawing/2014/main" id="{EBFC0FB8-98E6-02F6-B169-0E36DC4B951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C6F6732-EF14-D864-4B0B-4C5F7A6C699A}"/>
              </a:ext>
            </a:extLst>
          </p:cNvPr>
          <p:cNvSpPr>
            <a:spLocks noGrp="1"/>
          </p:cNvSpPr>
          <p:nvPr>
            <p:ph type="sldNum" sz="quarter" idx="12"/>
          </p:nvPr>
        </p:nvSpPr>
        <p:spPr/>
        <p:txBody>
          <a:bodyPr/>
          <a:lstStyle/>
          <a:p>
            <a:fld id="{B8FD4C88-0502-49B3-B0BE-8FEB23F8535A}" type="slidenum">
              <a:rPr lang="he-IL" smtClean="0"/>
              <a:t>‹#›</a:t>
            </a:fld>
            <a:endParaRPr lang="he-IL"/>
          </a:p>
        </p:txBody>
      </p:sp>
    </p:spTree>
    <p:extLst>
      <p:ext uri="{BB962C8B-B14F-4D97-AF65-F5344CB8AC3E}">
        <p14:creationId xmlns:p14="http://schemas.microsoft.com/office/powerpoint/2010/main" val="3253694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5C99401-7C43-0723-0AE3-FEA986FB6830}"/>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C48A188-ADB3-E442-B3BD-A7A8168E69D4}"/>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EB0B2B4-8000-A379-444A-5AD9F48163F9}"/>
              </a:ext>
            </a:extLst>
          </p:cNvPr>
          <p:cNvSpPr>
            <a:spLocks noGrp="1"/>
          </p:cNvSpPr>
          <p:nvPr>
            <p:ph type="dt" sz="half" idx="10"/>
          </p:nvPr>
        </p:nvSpPr>
        <p:spPr/>
        <p:txBody>
          <a:bodyPr/>
          <a:lstStyle/>
          <a:p>
            <a:fld id="{72DF17E1-D0B4-40D7-B04E-A2A6FDEE42B2}" type="datetimeFigureOut">
              <a:rPr lang="he-IL" smtClean="0"/>
              <a:t>י"א/סיון/תשפ"ו</a:t>
            </a:fld>
            <a:endParaRPr lang="he-IL"/>
          </a:p>
        </p:txBody>
      </p:sp>
      <p:sp>
        <p:nvSpPr>
          <p:cNvPr id="5" name="מציין מיקום של כותרת תחתונה 4">
            <a:extLst>
              <a:ext uri="{FF2B5EF4-FFF2-40B4-BE49-F238E27FC236}">
                <a16:creationId xmlns:a16="http://schemas.microsoft.com/office/drawing/2014/main" id="{EE31CA90-60B2-B463-794B-488C078E8B0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538DED8-1AE4-6053-5ECF-B1BF67BDCDA8}"/>
              </a:ext>
            </a:extLst>
          </p:cNvPr>
          <p:cNvSpPr>
            <a:spLocks noGrp="1"/>
          </p:cNvSpPr>
          <p:nvPr>
            <p:ph type="sldNum" sz="quarter" idx="12"/>
          </p:nvPr>
        </p:nvSpPr>
        <p:spPr/>
        <p:txBody>
          <a:bodyPr/>
          <a:lstStyle/>
          <a:p>
            <a:fld id="{B8FD4C88-0502-49B3-B0BE-8FEB23F8535A}" type="slidenum">
              <a:rPr lang="he-IL" smtClean="0"/>
              <a:t>‹#›</a:t>
            </a:fld>
            <a:endParaRPr lang="he-IL"/>
          </a:p>
        </p:txBody>
      </p:sp>
    </p:spTree>
    <p:extLst>
      <p:ext uri="{BB962C8B-B14F-4D97-AF65-F5344CB8AC3E}">
        <p14:creationId xmlns:p14="http://schemas.microsoft.com/office/powerpoint/2010/main" val="878497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D0D3D3B8-0991-4198-A21B-6FD93C1893F6}" type="datetimeFigureOut">
              <a:rPr lang="he-IL" smtClean="0"/>
              <a:t>י"א/סיון/תשפ"ו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1ADFFA-4B81-482B-929A-A1A6AEA14287}" type="slidenum">
              <a:rPr lang="he-IL" smtClean="0"/>
              <a:t>‹#›</a:t>
            </a:fld>
            <a:endParaRPr lang="he-IL"/>
          </a:p>
        </p:txBody>
      </p:sp>
    </p:spTree>
    <p:extLst>
      <p:ext uri="{BB962C8B-B14F-4D97-AF65-F5344CB8AC3E}">
        <p14:creationId xmlns:p14="http://schemas.microsoft.com/office/powerpoint/2010/main" val="3500473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0D3D3B8-0991-4198-A21B-6FD93C1893F6}" type="datetimeFigureOut">
              <a:rPr lang="he-IL" smtClean="0"/>
              <a:t>י"א/סיון/תשפ"ו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1ADFFA-4B81-482B-929A-A1A6AEA14287}" type="slidenum">
              <a:rPr lang="he-IL" smtClean="0"/>
              <a:t>‹#›</a:t>
            </a:fld>
            <a:endParaRPr lang="he-IL"/>
          </a:p>
        </p:txBody>
      </p:sp>
    </p:spTree>
    <p:extLst>
      <p:ext uri="{BB962C8B-B14F-4D97-AF65-F5344CB8AC3E}">
        <p14:creationId xmlns:p14="http://schemas.microsoft.com/office/powerpoint/2010/main" val="217592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0D3D3B8-0991-4198-A21B-6FD93C1893F6}" type="datetimeFigureOut">
              <a:rPr lang="he-IL" smtClean="0"/>
              <a:t>י"א/סיון/תשפ"ו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1ADFFA-4B81-482B-929A-A1A6AEA14287}" type="slidenum">
              <a:rPr lang="he-IL" smtClean="0"/>
              <a:t>‹#›</a:t>
            </a:fld>
            <a:endParaRPr lang="he-IL"/>
          </a:p>
        </p:txBody>
      </p:sp>
    </p:spTree>
    <p:extLst>
      <p:ext uri="{BB962C8B-B14F-4D97-AF65-F5344CB8AC3E}">
        <p14:creationId xmlns:p14="http://schemas.microsoft.com/office/powerpoint/2010/main" val="1816161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0D3D3B8-0991-4198-A21B-6FD93C1893F6}" type="datetimeFigureOut">
              <a:rPr lang="he-IL" smtClean="0"/>
              <a:t>י"א/סיון/תשפ"ו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1ADFFA-4B81-482B-929A-A1A6AEA14287}" type="slidenum">
              <a:rPr lang="he-IL" smtClean="0"/>
              <a:t>‹#›</a:t>
            </a:fld>
            <a:endParaRPr lang="he-IL"/>
          </a:p>
        </p:txBody>
      </p:sp>
    </p:spTree>
    <p:extLst>
      <p:ext uri="{BB962C8B-B14F-4D97-AF65-F5344CB8AC3E}">
        <p14:creationId xmlns:p14="http://schemas.microsoft.com/office/powerpoint/2010/main" val="2982283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D0D3D3B8-0991-4198-A21B-6FD93C1893F6}" type="datetimeFigureOut">
              <a:rPr lang="he-IL" smtClean="0"/>
              <a:t>י"א/סיון/תשפ"ו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E1ADFFA-4B81-482B-929A-A1A6AEA14287}" type="slidenum">
              <a:rPr lang="he-IL" smtClean="0"/>
              <a:t>‹#›</a:t>
            </a:fld>
            <a:endParaRPr lang="he-IL"/>
          </a:p>
        </p:txBody>
      </p:sp>
    </p:spTree>
    <p:extLst>
      <p:ext uri="{BB962C8B-B14F-4D97-AF65-F5344CB8AC3E}">
        <p14:creationId xmlns:p14="http://schemas.microsoft.com/office/powerpoint/2010/main" val="672573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0D3D3B8-0991-4198-A21B-6FD93C1893F6}" type="datetimeFigureOut">
              <a:rPr lang="he-IL" smtClean="0"/>
              <a:t>י"א/סיון/תשפ"ו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E1ADFFA-4B81-482B-929A-A1A6AEA14287}" type="slidenum">
              <a:rPr lang="he-IL" smtClean="0"/>
              <a:t>‹#›</a:t>
            </a:fld>
            <a:endParaRPr lang="he-IL"/>
          </a:p>
        </p:txBody>
      </p:sp>
    </p:spTree>
    <p:extLst>
      <p:ext uri="{BB962C8B-B14F-4D97-AF65-F5344CB8AC3E}">
        <p14:creationId xmlns:p14="http://schemas.microsoft.com/office/powerpoint/2010/main" val="2329961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0D3D3B8-0991-4198-A21B-6FD93C1893F6}" type="datetimeFigureOut">
              <a:rPr lang="he-IL" smtClean="0"/>
              <a:t>י"א/סיון/תשפ"ו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E1ADFFA-4B81-482B-929A-A1A6AEA14287}" type="slidenum">
              <a:rPr lang="he-IL" smtClean="0"/>
              <a:t>‹#›</a:t>
            </a:fld>
            <a:endParaRPr lang="he-IL"/>
          </a:p>
        </p:txBody>
      </p:sp>
    </p:spTree>
    <p:extLst>
      <p:ext uri="{BB962C8B-B14F-4D97-AF65-F5344CB8AC3E}">
        <p14:creationId xmlns:p14="http://schemas.microsoft.com/office/powerpoint/2010/main" val="735057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0D3D3B8-0991-4198-A21B-6FD93C1893F6}" type="datetimeFigureOut">
              <a:rPr lang="he-IL" smtClean="0"/>
              <a:t>י"א/סיון/תשפ"ו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1ADFFA-4B81-482B-929A-A1A6AEA14287}" type="slidenum">
              <a:rPr lang="he-IL" smtClean="0"/>
              <a:t>‹#›</a:t>
            </a:fld>
            <a:endParaRPr lang="he-IL"/>
          </a:p>
        </p:txBody>
      </p:sp>
    </p:spTree>
    <p:extLst>
      <p:ext uri="{BB962C8B-B14F-4D97-AF65-F5344CB8AC3E}">
        <p14:creationId xmlns:p14="http://schemas.microsoft.com/office/powerpoint/2010/main" val="2138723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0D3D3B8-0991-4198-A21B-6FD93C1893F6}" type="datetimeFigureOut">
              <a:rPr lang="he-IL" smtClean="0"/>
              <a:t>י"א/סיון/תשפ"ו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1ADFFA-4B81-482B-929A-A1A6AEA14287}" type="slidenum">
              <a:rPr lang="he-IL" smtClean="0"/>
              <a:t>‹#›</a:t>
            </a:fld>
            <a:endParaRPr lang="he-IL"/>
          </a:p>
        </p:txBody>
      </p:sp>
    </p:spTree>
    <p:extLst>
      <p:ext uri="{BB962C8B-B14F-4D97-AF65-F5344CB8AC3E}">
        <p14:creationId xmlns:p14="http://schemas.microsoft.com/office/powerpoint/2010/main" val="564458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0D3D3B8-0991-4198-A21B-6FD93C1893F6}" type="datetimeFigureOut">
              <a:rPr lang="he-IL" smtClean="0"/>
              <a:t>י"א/סיון/תשפ"ו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1ADFFA-4B81-482B-929A-A1A6AEA14287}" type="slidenum">
              <a:rPr lang="he-IL" smtClean="0"/>
              <a:t>‹#›</a:t>
            </a:fld>
            <a:endParaRPr lang="he-IL"/>
          </a:p>
        </p:txBody>
      </p:sp>
    </p:spTree>
    <p:extLst>
      <p:ext uri="{BB962C8B-B14F-4D97-AF65-F5344CB8AC3E}">
        <p14:creationId xmlns:p14="http://schemas.microsoft.com/office/powerpoint/2010/main" val="2784770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0D3D3B8-0991-4198-A21B-6FD93C1893F6}" type="datetimeFigureOut">
              <a:rPr lang="he-IL" smtClean="0"/>
              <a:t>י"א/סיון/תשפ"ו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1ADFFA-4B81-482B-929A-A1A6AEA14287}" type="slidenum">
              <a:rPr lang="he-IL" smtClean="0"/>
              <a:t>‹#›</a:t>
            </a:fld>
            <a:endParaRPr lang="he-IL"/>
          </a:p>
        </p:txBody>
      </p:sp>
    </p:spTree>
    <p:extLst>
      <p:ext uri="{BB962C8B-B14F-4D97-AF65-F5344CB8AC3E}">
        <p14:creationId xmlns:p14="http://schemas.microsoft.com/office/powerpoint/2010/main" val="353097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2A54C80-263E-416B-A8E0-580EDEADCBDC}" type="datetimeFigureOut">
              <a:rPr lang="en-US" dirty="0"/>
              <a:t>5/27/2026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5/27/2026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e-IL"/>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5/27/2026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0980130F-15B1-2BD9-E5EB-7D325A0D78D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A3E914D-98AF-3F2C-7935-C9A0939FCF2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2EAB488-6DFB-2EDC-68FA-063B9A25A45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2DF17E1-D0B4-40D7-B04E-A2A6FDEE42B2}" type="datetimeFigureOut">
              <a:rPr lang="he-IL" smtClean="0"/>
              <a:t>י"א/סיון/תשפ"ו</a:t>
            </a:fld>
            <a:endParaRPr lang="he-IL"/>
          </a:p>
        </p:txBody>
      </p:sp>
      <p:sp>
        <p:nvSpPr>
          <p:cNvPr id="5" name="מציין מיקום של כותרת תחתונה 4">
            <a:extLst>
              <a:ext uri="{FF2B5EF4-FFF2-40B4-BE49-F238E27FC236}">
                <a16:creationId xmlns:a16="http://schemas.microsoft.com/office/drawing/2014/main" id="{17CE242C-2370-7C00-8156-CAF1ED64A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7382442-D711-E0C1-BEA6-CE7487AD108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8FD4C88-0502-49B3-B0BE-8FEB23F8535A}" type="slidenum">
              <a:rPr lang="he-IL" smtClean="0"/>
              <a:t>‹#›</a:t>
            </a:fld>
            <a:endParaRPr lang="he-IL"/>
          </a:p>
        </p:txBody>
      </p:sp>
    </p:spTree>
    <p:extLst>
      <p:ext uri="{BB962C8B-B14F-4D97-AF65-F5344CB8AC3E}">
        <p14:creationId xmlns:p14="http://schemas.microsoft.com/office/powerpoint/2010/main" val="3611381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0D3D3B8-0991-4198-A21B-6FD93C1893F6}" type="datetimeFigureOut">
              <a:rPr lang="he-IL" smtClean="0"/>
              <a:t>י"א/סיון/תשפ"ו</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E1ADFFA-4B81-482B-929A-A1A6AEA14287}" type="slidenum">
              <a:rPr lang="he-IL" smtClean="0"/>
              <a:t>‹#›</a:t>
            </a:fld>
            <a:endParaRPr lang="he-IL"/>
          </a:p>
        </p:txBody>
      </p:sp>
    </p:spTree>
    <p:extLst>
      <p:ext uri="{BB962C8B-B14F-4D97-AF65-F5344CB8AC3E}">
        <p14:creationId xmlns:p14="http://schemas.microsoft.com/office/powerpoint/2010/main" val="262269021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MIHRAZIM@NEHO.ORG.I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מלבן 28"/>
          <p:cNvSpPr/>
          <p:nvPr/>
        </p:nvSpPr>
        <p:spPr>
          <a:xfrm>
            <a:off x="-809718" y="3685979"/>
            <a:ext cx="9197041" cy="984885"/>
          </a:xfrm>
          <a:prstGeom prst="rect">
            <a:avLst/>
          </a:prstGeom>
          <a:effectLst>
            <a:outerShdw blurRad="50800" dist="38100" dir="18900000" algn="bl" rotWithShape="0">
              <a:prstClr val="black">
                <a:alpha val="40000"/>
              </a:prstClr>
            </a:outerShdw>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4400" b="1" dirty="0">
                <a:solidFill>
                  <a:prstClr val="white"/>
                </a:solidFill>
                <a:latin typeface="Assistant" panose="00000500000000000000" pitchFamily="2" charset="-79"/>
                <a:cs typeface="Assistant" panose="00000500000000000000" pitchFamily="2" charset="-79"/>
              </a:rPr>
              <a:t>מועצה מקומית תעשייתית </a:t>
            </a:r>
            <a:r>
              <a:rPr kumimoji="0" lang="he-IL" sz="4400" b="1" i="0" u="none" strike="noStrike" kern="1200" cap="none" spc="0" normalizeH="0" baseline="0" noProof="0" dirty="0">
                <a:ln>
                  <a:noFill/>
                </a:ln>
                <a:solidFill>
                  <a:prstClr val="white"/>
                </a:solidFill>
                <a:effectLst/>
                <a:uLnTx/>
                <a:uFillTx/>
                <a:latin typeface="Assistant" panose="00000500000000000000" pitchFamily="2" charset="-79"/>
                <a:ea typeface="+mn-ea"/>
                <a:cs typeface="Assistant" panose="00000500000000000000" pitchFamily="2" charset="-79"/>
              </a:rPr>
              <a:t>נאות חובב</a:t>
            </a:r>
            <a:endParaRPr kumimoji="0" lang="en-US" sz="2800" b="1" i="0" u="none" strike="noStrike" kern="1200" cap="none" spc="0" normalizeH="0" baseline="0" noProof="0" dirty="0">
              <a:ln>
                <a:noFill/>
              </a:ln>
              <a:solidFill>
                <a:prstClr val="white"/>
              </a:solidFill>
              <a:effectLst/>
              <a:uLnTx/>
              <a:uFillTx/>
              <a:latin typeface="Assistant" panose="00000500000000000000" pitchFamily="2" charset="-79"/>
              <a:ea typeface="+mn-ea"/>
              <a:cs typeface="Assistant" panose="00000500000000000000" pitchFamily="2" charset="-79"/>
            </a:endParaRPr>
          </a:p>
        </p:txBody>
      </p:sp>
      <p:sp>
        <p:nvSpPr>
          <p:cNvPr id="2" name="מלבן 1"/>
          <p:cNvSpPr/>
          <p:nvPr/>
        </p:nvSpPr>
        <p:spPr>
          <a:xfrm>
            <a:off x="8576735" y="4466140"/>
            <a:ext cx="45719" cy="17373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 name="מלבן 2">
            <a:extLst>
              <a:ext uri="{FF2B5EF4-FFF2-40B4-BE49-F238E27FC236}">
                <a16:creationId xmlns:a16="http://schemas.microsoft.com/office/drawing/2014/main" id="{229626CC-347C-89F0-8357-21851950C94A}"/>
              </a:ext>
            </a:extLst>
          </p:cNvPr>
          <p:cNvSpPr/>
          <p:nvPr/>
        </p:nvSpPr>
        <p:spPr>
          <a:xfrm>
            <a:off x="0" y="4534601"/>
            <a:ext cx="8471144" cy="1600438"/>
          </a:xfrm>
          <a:prstGeom prst="rect">
            <a:avLst/>
          </a:prstGeom>
          <a:effectLst>
            <a:outerShdw blurRad="50800" dist="38100" dir="18900000" algn="bl" rotWithShape="0">
              <a:prstClr val="black">
                <a:alpha val="40000"/>
              </a:prstClr>
            </a:outerShdw>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white"/>
                </a:solidFill>
                <a:effectLst/>
                <a:uLnTx/>
                <a:uFillTx/>
                <a:latin typeface="Assistant" panose="00000500000000000000" pitchFamily="2" charset="-79"/>
                <a:ea typeface="+mn-ea"/>
                <a:cs typeface="Assistant" panose="00000500000000000000" pitchFamily="2" charset="-79"/>
              </a:rPr>
              <a:t>מפגש מציעים </a:t>
            </a:r>
            <a:r>
              <a:rPr lang="he-IL" sz="4000" b="1" dirty="0">
                <a:solidFill>
                  <a:prstClr val="white"/>
                </a:solidFill>
                <a:latin typeface="Assistant" panose="00000500000000000000" pitchFamily="2" charset="-79"/>
                <a:cs typeface="Assistant" panose="00000500000000000000" pitchFamily="2" charset="-79"/>
              </a:rPr>
              <a:t>למכרז פומבי מס' 07/2026 </a:t>
            </a:r>
            <a:r>
              <a:rPr kumimoji="0" lang="he-IL" sz="4400" b="1" i="0" u="none" strike="noStrike" kern="1200" cap="none" spc="0" normalizeH="0" baseline="0" noProof="0" dirty="0">
                <a:ln>
                  <a:noFill/>
                </a:ln>
                <a:solidFill>
                  <a:prstClr val="white"/>
                </a:solidFill>
                <a:effectLst/>
                <a:uLnTx/>
                <a:uFillTx/>
                <a:latin typeface="Assistant" panose="00000500000000000000" pitchFamily="2" charset="-79"/>
                <a:ea typeface="+mn-ea"/>
                <a:cs typeface="Assistant" panose="00000500000000000000" pitchFamily="2" charset="-79"/>
              </a:rPr>
              <a:t>מתן שירותי ניהול ופיקוח </a:t>
            </a:r>
            <a:r>
              <a:rPr lang="he-IL" sz="4400" b="1" dirty="0">
                <a:solidFill>
                  <a:prstClr val="white"/>
                </a:solidFill>
                <a:latin typeface="Assistant" panose="00000500000000000000" pitchFamily="2" charset="-79"/>
                <a:cs typeface="Assistant" panose="00000500000000000000" pitchFamily="2" charset="-79"/>
              </a:rPr>
              <a:t>הנדסי </a:t>
            </a:r>
            <a:endParaRPr kumimoji="0" lang="he-IL"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ssistant" panose="00000500000000000000" pitchFamily="2" charset="-79"/>
              <a:ea typeface="+mn-ea"/>
              <a:cs typeface="Assistant" panose="00000500000000000000" pitchFamily="2" charset="-79"/>
            </a:endParaRPr>
          </a:p>
        </p:txBody>
      </p:sp>
      <p:sp>
        <p:nvSpPr>
          <p:cNvPr id="4" name="מלבן 3">
            <a:extLst>
              <a:ext uri="{FF2B5EF4-FFF2-40B4-BE49-F238E27FC236}">
                <a16:creationId xmlns:a16="http://schemas.microsoft.com/office/drawing/2014/main" id="{15122DAB-6080-7F00-10D6-AE26EB8B5E80}"/>
              </a:ext>
            </a:extLst>
          </p:cNvPr>
          <p:cNvSpPr/>
          <p:nvPr/>
        </p:nvSpPr>
        <p:spPr>
          <a:xfrm>
            <a:off x="-360219" y="6111642"/>
            <a:ext cx="2918620" cy="746358"/>
          </a:xfrm>
          <a:prstGeom prst="rect">
            <a:avLst/>
          </a:prstGeom>
          <a:effectLst>
            <a:outerShdw blurRad="50800" dist="38100" dir="18900000" algn="bl" rotWithShape="0">
              <a:prstClr val="black">
                <a:alpha val="40000"/>
              </a:prstClr>
            </a:outerShdw>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white"/>
                </a:solidFill>
                <a:effectLst/>
                <a:uLnTx/>
                <a:uFillTx/>
                <a:latin typeface="Assistant" panose="00000500000000000000" pitchFamily="2" charset="-79"/>
                <a:ea typeface="+mn-ea"/>
                <a:cs typeface="Assistant" panose="00000500000000000000" pitchFamily="2" charset="-79"/>
              </a:rPr>
              <a:t>07.05.2026</a:t>
            </a:r>
            <a:endParaRPr kumimoji="0" lang="he-IL"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ssistant" panose="00000500000000000000" pitchFamily="2" charset="-79"/>
              <a:ea typeface="+mn-ea"/>
              <a:cs typeface="Assistant" panose="00000500000000000000" pitchFamily="2" charset="-79"/>
            </a:endParaRPr>
          </a:p>
        </p:txBody>
      </p:sp>
      <p:pic>
        <p:nvPicPr>
          <p:cNvPr id="5" name="תמונה 4">
            <a:extLst>
              <a:ext uri="{FF2B5EF4-FFF2-40B4-BE49-F238E27FC236}">
                <a16:creationId xmlns:a16="http://schemas.microsoft.com/office/drawing/2014/main" id="{51E984CF-3867-EB5A-9704-24119D495F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6496" y="4466140"/>
            <a:ext cx="2449993" cy="1737360"/>
          </a:xfrm>
          <a:prstGeom prst="rect">
            <a:avLst/>
          </a:prstGeom>
        </p:spPr>
      </p:pic>
    </p:spTree>
    <p:extLst>
      <p:ext uri="{BB962C8B-B14F-4D97-AF65-F5344CB8AC3E}">
        <p14:creationId xmlns:p14="http://schemas.microsoft.com/office/powerpoint/2010/main" val="10370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423C7D4D-CE9F-ACC0-A05C-A3E885B37004}"/>
              </a:ext>
            </a:extLst>
          </p:cNvPr>
          <p:cNvSpPr txBox="1"/>
          <p:nvPr/>
        </p:nvSpPr>
        <p:spPr>
          <a:xfrm>
            <a:off x="2571914" y="85994"/>
            <a:ext cx="7538644" cy="923330"/>
          </a:xfrm>
          <a:prstGeom prst="rect">
            <a:avLst/>
          </a:prstGeom>
          <a:no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lgn="ctr" rtl="1"/>
            <a:r>
              <a:rPr lang="he-IL" sz="5400" b="1" dirty="0">
                <a:ln>
                  <a:solidFill>
                    <a:schemeClr val="bg2">
                      <a:lumMod val="10000"/>
                    </a:schemeClr>
                  </a:solidFill>
                </a:ln>
                <a:solidFill>
                  <a:srgbClr val="00B0F0"/>
                </a:solidFill>
                <a:latin typeface="Arial" panose="020B0604020202020204" pitchFamily="34" charset="0"/>
                <a:cs typeface="Arial" panose="020B0604020202020204" pitchFamily="34" charset="0"/>
              </a:rPr>
              <a:t>תרשים סביבה</a:t>
            </a:r>
          </a:p>
        </p:txBody>
      </p:sp>
      <p:pic>
        <p:nvPicPr>
          <p:cNvPr id="2" name="תמונה 1">
            <a:extLst>
              <a:ext uri="{FF2B5EF4-FFF2-40B4-BE49-F238E27FC236}">
                <a16:creationId xmlns:a16="http://schemas.microsoft.com/office/drawing/2014/main" id="{3E46F59C-7AFD-4A68-829C-D5F466C101AE}"/>
              </a:ext>
            </a:extLst>
          </p:cNvPr>
          <p:cNvPicPr>
            <a:picLocks noChangeAspect="1"/>
          </p:cNvPicPr>
          <p:nvPr/>
        </p:nvPicPr>
        <p:blipFill>
          <a:blip r:embed="rId3"/>
          <a:stretch>
            <a:fillRect/>
          </a:stretch>
        </p:blipFill>
        <p:spPr>
          <a:xfrm>
            <a:off x="3244970" y="1009324"/>
            <a:ext cx="5702060" cy="5702813"/>
          </a:xfrm>
          <a:prstGeom prst="rect">
            <a:avLst/>
          </a:prstGeom>
        </p:spPr>
      </p:pic>
      <p:sp>
        <p:nvSpPr>
          <p:cNvPr id="3" name="תיבת טקסט 2">
            <a:extLst>
              <a:ext uri="{FF2B5EF4-FFF2-40B4-BE49-F238E27FC236}">
                <a16:creationId xmlns:a16="http://schemas.microsoft.com/office/drawing/2014/main" id="{E0C5FA1B-AB6F-28E9-4DFB-D2A27AD81CFE}"/>
              </a:ext>
            </a:extLst>
          </p:cNvPr>
          <p:cNvSpPr txBox="1"/>
          <p:nvPr/>
        </p:nvSpPr>
        <p:spPr>
          <a:xfrm>
            <a:off x="3181707" y="2484366"/>
            <a:ext cx="1270873" cy="307777"/>
          </a:xfrm>
          <a:prstGeom prst="rect">
            <a:avLst/>
          </a:prstGeom>
          <a:solidFill>
            <a:srgbClr val="FFFF99"/>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a:defRPr sz="1400" b="1">
                <a:solidFill>
                  <a:srgbClr val="FF0000"/>
                </a:solidFill>
                <a:latin typeface="Calibri" pitchFamily="34" charset="0"/>
                <a:cs typeface="David" pitchFamily="2" charset="-79"/>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e-IL" dirty="0"/>
              <a:t>שטחים ותיקים</a:t>
            </a:r>
          </a:p>
        </p:txBody>
      </p:sp>
      <p:cxnSp>
        <p:nvCxnSpPr>
          <p:cNvPr id="6" name="מחבר חץ ישר 5">
            <a:extLst>
              <a:ext uri="{FF2B5EF4-FFF2-40B4-BE49-F238E27FC236}">
                <a16:creationId xmlns:a16="http://schemas.microsoft.com/office/drawing/2014/main" id="{04737C7A-2BC3-5863-EDF3-E8F820CDE797}"/>
              </a:ext>
            </a:extLst>
          </p:cNvPr>
          <p:cNvCxnSpPr>
            <a:cxnSpLocks/>
          </p:cNvCxnSpPr>
          <p:nvPr/>
        </p:nvCxnSpPr>
        <p:spPr>
          <a:xfrm>
            <a:off x="3592856" y="2792143"/>
            <a:ext cx="751262" cy="6368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תיבת טקסט 6">
            <a:extLst>
              <a:ext uri="{FF2B5EF4-FFF2-40B4-BE49-F238E27FC236}">
                <a16:creationId xmlns:a16="http://schemas.microsoft.com/office/drawing/2014/main" id="{A862354B-DA09-C147-AAD7-2F1F859B69A5}"/>
              </a:ext>
            </a:extLst>
          </p:cNvPr>
          <p:cNvSpPr txBox="1"/>
          <p:nvPr/>
        </p:nvSpPr>
        <p:spPr>
          <a:xfrm>
            <a:off x="2222020" y="5770118"/>
            <a:ext cx="1794294" cy="307777"/>
          </a:xfrm>
          <a:prstGeom prst="rect">
            <a:avLst/>
          </a:prstGeom>
          <a:solidFill>
            <a:srgbClr val="FFFF99"/>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a:defRPr sz="1400" b="1">
                <a:solidFill>
                  <a:srgbClr val="FF0000"/>
                </a:solidFill>
                <a:latin typeface="Calibri" pitchFamily="34" charset="0"/>
                <a:cs typeface="David" pitchFamily="2" charset="-79"/>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e-IL" dirty="0"/>
              <a:t>שטחים דרום מערביים</a:t>
            </a:r>
          </a:p>
        </p:txBody>
      </p:sp>
      <p:cxnSp>
        <p:nvCxnSpPr>
          <p:cNvPr id="8" name="מחבר חץ ישר 7">
            <a:extLst>
              <a:ext uri="{FF2B5EF4-FFF2-40B4-BE49-F238E27FC236}">
                <a16:creationId xmlns:a16="http://schemas.microsoft.com/office/drawing/2014/main" id="{7A35E9DE-E69A-9E82-5E77-2896F5053967}"/>
              </a:ext>
            </a:extLst>
          </p:cNvPr>
          <p:cNvCxnSpPr>
            <a:cxnSpLocks/>
          </p:cNvCxnSpPr>
          <p:nvPr/>
        </p:nvCxnSpPr>
        <p:spPr>
          <a:xfrm flipV="1">
            <a:off x="2717995" y="5059352"/>
            <a:ext cx="1053949" cy="7107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תיבת טקסט 4">
            <a:extLst>
              <a:ext uri="{FF2B5EF4-FFF2-40B4-BE49-F238E27FC236}">
                <a16:creationId xmlns:a16="http://schemas.microsoft.com/office/drawing/2014/main" id="{A36C58C2-0F85-083E-2360-BCB753A2D821}"/>
              </a:ext>
            </a:extLst>
          </p:cNvPr>
          <p:cNvSpPr txBox="1"/>
          <p:nvPr/>
        </p:nvSpPr>
        <p:spPr>
          <a:xfrm>
            <a:off x="6818987" y="1778765"/>
            <a:ext cx="1270873" cy="307777"/>
          </a:xfrm>
          <a:prstGeom prst="rect">
            <a:avLst/>
          </a:prstGeom>
          <a:solidFill>
            <a:srgbClr val="FFFF99"/>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a:defRPr sz="1400" b="1">
                <a:solidFill>
                  <a:srgbClr val="FF0000"/>
                </a:solidFill>
                <a:latin typeface="Calibri" pitchFamily="34" charset="0"/>
                <a:cs typeface="David" pitchFamily="2" charset="-79"/>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e-IL" dirty="0"/>
              <a:t>הרחבה כביש 5</a:t>
            </a:r>
          </a:p>
        </p:txBody>
      </p:sp>
      <p:cxnSp>
        <p:nvCxnSpPr>
          <p:cNvPr id="9" name="מחבר חץ ישר 8">
            <a:extLst>
              <a:ext uri="{FF2B5EF4-FFF2-40B4-BE49-F238E27FC236}">
                <a16:creationId xmlns:a16="http://schemas.microsoft.com/office/drawing/2014/main" id="{52A863C6-1C3A-CC2E-6084-350CEABD5A95}"/>
              </a:ext>
            </a:extLst>
          </p:cNvPr>
          <p:cNvCxnSpPr>
            <a:cxnSpLocks/>
          </p:cNvCxnSpPr>
          <p:nvPr/>
        </p:nvCxnSpPr>
        <p:spPr>
          <a:xfrm flipH="1">
            <a:off x="6699805" y="2086542"/>
            <a:ext cx="676355" cy="482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תיבת טקסט 9">
            <a:extLst>
              <a:ext uri="{FF2B5EF4-FFF2-40B4-BE49-F238E27FC236}">
                <a16:creationId xmlns:a16="http://schemas.microsoft.com/office/drawing/2014/main" id="{C0E8374C-D959-6707-C498-2E75C497AC7D}"/>
              </a:ext>
            </a:extLst>
          </p:cNvPr>
          <p:cNvSpPr txBox="1"/>
          <p:nvPr/>
        </p:nvSpPr>
        <p:spPr>
          <a:xfrm>
            <a:off x="1779276" y="4799181"/>
            <a:ext cx="956042" cy="307777"/>
          </a:xfrm>
          <a:prstGeom prst="rect">
            <a:avLst/>
          </a:prstGeom>
          <a:solidFill>
            <a:srgbClr val="FFFF99"/>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a:defRPr sz="1400" b="1">
                <a:solidFill>
                  <a:srgbClr val="FF0000"/>
                </a:solidFill>
                <a:latin typeface="Calibri" pitchFamily="34" charset="0"/>
                <a:cs typeface="David" pitchFamily="2" charset="-79"/>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e-IL" dirty="0"/>
              <a:t>כביש 1</a:t>
            </a:r>
          </a:p>
        </p:txBody>
      </p:sp>
      <p:cxnSp>
        <p:nvCxnSpPr>
          <p:cNvPr id="11" name="מחבר חץ ישר 10">
            <a:extLst>
              <a:ext uri="{FF2B5EF4-FFF2-40B4-BE49-F238E27FC236}">
                <a16:creationId xmlns:a16="http://schemas.microsoft.com/office/drawing/2014/main" id="{B16AA739-C2BD-3E71-16B1-C12D70334B8E}"/>
              </a:ext>
            </a:extLst>
          </p:cNvPr>
          <p:cNvCxnSpPr>
            <a:cxnSpLocks/>
          </p:cNvCxnSpPr>
          <p:nvPr/>
        </p:nvCxnSpPr>
        <p:spPr>
          <a:xfrm flipV="1">
            <a:off x="2473625" y="4505622"/>
            <a:ext cx="1087594" cy="2459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66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DD4081-7F10-7106-BBF1-512135E22E24}"/>
            </a:ext>
          </a:extLst>
        </p:cNvPr>
        <p:cNvGrpSpPr/>
        <p:nvPr/>
      </p:nvGrpSpPr>
      <p:grpSpPr>
        <a:xfrm>
          <a:off x="0" y="0"/>
          <a:ext cx="0" cy="0"/>
          <a:chOff x="0" y="0"/>
          <a:chExt cx="0" cy="0"/>
        </a:xfrm>
      </p:grpSpPr>
      <p:sp>
        <p:nvSpPr>
          <p:cNvPr id="4" name="תיבת טקסט 3">
            <a:extLst>
              <a:ext uri="{FF2B5EF4-FFF2-40B4-BE49-F238E27FC236}">
                <a16:creationId xmlns:a16="http://schemas.microsoft.com/office/drawing/2014/main" id="{792DA067-34A1-36A8-DD70-A307B13BD08D}"/>
              </a:ext>
            </a:extLst>
          </p:cNvPr>
          <p:cNvSpPr txBox="1"/>
          <p:nvPr/>
        </p:nvSpPr>
        <p:spPr>
          <a:xfrm>
            <a:off x="3525128" y="524599"/>
            <a:ext cx="5141743" cy="923330"/>
          </a:xfrm>
          <a:prstGeom prst="rect">
            <a:avLst/>
          </a:prstGeom>
          <a:no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lgn="ctr" rtl="1"/>
            <a:r>
              <a:rPr lang="he-IL" sz="5400" b="1" dirty="0">
                <a:ln>
                  <a:solidFill>
                    <a:schemeClr val="bg2">
                      <a:lumMod val="10000"/>
                    </a:schemeClr>
                  </a:solidFill>
                </a:ln>
                <a:solidFill>
                  <a:srgbClr val="00B0F0"/>
                </a:solidFill>
                <a:latin typeface="Arial" panose="020B0604020202020204" pitchFamily="34" charset="0"/>
                <a:cs typeface="Arial" panose="020B0604020202020204" pitchFamily="34" charset="0"/>
              </a:rPr>
              <a:t>הרחבה כביש 5</a:t>
            </a:r>
          </a:p>
        </p:txBody>
      </p:sp>
      <p:sp>
        <p:nvSpPr>
          <p:cNvPr id="2" name="תיבת טקסט 1">
            <a:extLst>
              <a:ext uri="{FF2B5EF4-FFF2-40B4-BE49-F238E27FC236}">
                <a16:creationId xmlns:a16="http://schemas.microsoft.com/office/drawing/2014/main" id="{63FB390F-98F4-6C62-6CB7-316719183CC5}"/>
              </a:ext>
            </a:extLst>
          </p:cNvPr>
          <p:cNvSpPr txBox="1"/>
          <p:nvPr/>
        </p:nvSpPr>
        <p:spPr>
          <a:xfrm>
            <a:off x="2446022" y="1588561"/>
            <a:ext cx="5234940" cy="1200329"/>
          </a:xfrm>
          <a:prstGeom prst="rect">
            <a:avLst/>
          </a:prstGeom>
          <a:noFill/>
        </p:spPr>
        <p:txBody>
          <a:bodyPr wrap="square" rtlCol="1">
            <a:spAutoFit/>
          </a:bodyPr>
          <a:lstStyle/>
          <a:p>
            <a:pPr algn="r" rtl="1"/>
            <a:r>
              <a:rPr lang="he-IL" dirty="0"/>
              <a:t>סטאטוס הפרויקט: רעיוני.</a:t>
            </a:r>
          </a:p>
          <a:p>
            <a:pPr algn="r" rtl="1"/>
            <a:endParaRPr lang="he-IL" dirty="0"/>
          </a:p>
          <a:p>
            <a:pPr algn="r" rtl="1"/>
            <a:r>
              <a:rPr lang="he-IL" dirty="0"/>
              <a:t>אומדן ביצוע ראשוני 26,000,000 ₪.</a:t>
            </a:r>
          </a:p>
          <a:p>
            <a:pPr marL="342900" indent="-342900" algn="r">
              <a:buAutoNum type="arabicPeriod"/>
            </a:pPr>
            <a:endParaRPr lang="he-IL" dirty="0"/>
          </a:p>
        </p:txBody>
      </p:sp>
      <p:pic>
        <p:nvPicPr>
          <p:cNvPr id="6" name="תמונה 5">
            <a:extLst>
              <a:ext uri="{FF2B5EF4-FFF2-40B4-BE49-F238E27FC236}">
                <a16:creationId xmlns:a16="http://schemas.microsoft.com/office/drawing/2014/main" id="{B35110EC-CFF3-FAE5-FDEA-42C4401671DC}"/>
              </a:ext>
            </a:extLst>
          </p:cNvPr>
          <p:cNvPicPr>
            <a:picLocks noChangeAspect="1"/>
          </p:cNvPicPr>
          <p:nvPr/>
        </p:nvPicPr>
        <p:blipFill>
          <a:blip r:embed="rId3"/>
          <a:stretch>
            <a:fillRect/>
          </a:stretch>
        </p:blipFill>
        <p:spPr>
          <a:xfrm>
            <a:off x="1312818" y="3531125"/>
            <a:ext cx="9764488" cy="2419688"/>
          </a:xfrm>
          <a:prstGeom prst="rect">
            <a:avLst/>
          </a:prstGeom>
        </p:spPr>
      </p:pic>
    </p:spTree>
    <p:extLst>
      <p:ext uri="{BB962C8B-B14F-4D97-AF65-F5344CB8AC3E}">
        <p14:creationId xmlns:p14="http://schemas.microsoft.com/office/powerpoint/2010/main" val="3495851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651BF1-5B07-7DD1-5EDD-C331DB029A6C}"/>
            </a:ext>
          </a:extLst>
        </p:cNvPr>
        <p:cNvGrpSpPr/>
        <p:nvPr/>
      </p:nvGrpSpPr>
      <p:grpSpPr>
        <a:xfrm>
          <a:off x="0" y="0"/>
          <a:ext cx="0" cy="0"/>
          <a:chOff x="0" y="0"/>
          <a:chExt cx="0" cy="0"/>
        </a:xfrm>
      </p:grpSpPr>
      <p:sp>
        <p:nvSpPr>
          <p:cNvPr id="4" name="תיבת טקסט 3">
            <a:extLst>
              <a:ext uri="{FF2B5EF4-FFF2-40B4-BE49-F238E27FC236}">
                <a16:creationId xmlns:a16="http://schemas.microsoft.com/office/drawing/2014/main" id="{7C2CAC47-639C-868F-ADE2-E4AA07C5CDDE}"/>
              </a:ext>
            </a:extLst>
          </p:cNvPr>
          <p:cNvSpPr txBox="1"/>
          <p:nvPr/>
        </p:nvSpPr>
        <p:spPr>
          <a:xfrm>
            <a:off x="3426068" y="359880"/>
            <a:ext cx="5141743" cy="923330"/>
          </a:xfrm>
          <a:prstGeom prst="rect">
            <a:avLst/>
          </a:prstGeom>
          <a:no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lgn="ctr" rtl="1"/>
            <a:r>
              <a:rPr lang="he-IL" sz="5400" b="1" dirty="0">
                <a:ln>
                  <a:solidFill>
                    <a:schemeClr val="bg2">
                      <a:lumMod val="10000"/>
                    </a:schemeClr>
                  </a:solidFill>
                </a:ln>
                <a:solidFill>
                  <a:srgbClr val="00B0F0"/>
                </a:solidFill>
                <a:latin typeface="Arial" panose="020B0604020202020204" pitchFamily="34" charset="0"/>
                <a:cs typeface="Arial" panose="020B0604020202020204" pitchFamily="34" charset="0"/>
              </a:rPr>
              <a:t>שטחים ותיקים</a:t>
            </a:r>
          </a:p>
        </p:txBody>
      </p:sp>
      <p:sp>
        <p:nvSpPr>
          <p:cNvPr id="2" name="תיבת טקסט 1">
            <a:extLst>
              <a:ext uri="{FF2B5EF4-FFF2-40B4-BE49-F238E27FC236}">
                <a16:creationId xmlns:a16="http://schemas.microsoft.com/office/drawing/2014/main" id="{165AD345-D84D-9402-70F3-DF41DBBFCBF5}"/>
              </a:ext>
            </a:extLst>
          </p:cNvPr>
          <p:cNvSpPr txBox="1"/>
          <p:nvPr/>
        </p:nvSpPr>
        <p:spPr>
          <a:xfrm>
            <a:off x="6195062" y="2458849"/>
            <a:ext cx="5234940" cy="2308324"/>
          </a:xfrm>
          <a:prstGeom prst="rect">
            <a:avLst/>
          </a:prstGeom>
          <a:noFill/>
        </p:spPr>
        <p:txBody>
          <a:bodyPr wrap="square" rtlCol="1">
            <a:spAutoFit/>
          </a:bodyPr>
          <a:lstStyle/>
          <a:p>
            <a:pPr algn="r" rtl="1"/>
            <a:r>
              <a:rPr lang="he-IL" dirty="0"/>
              <a:t>התוכנית המאושרת במקום: 26/110/03/19</a:t>
            </a:r>
          </a:p>
          <a:p>
            <a:pPr algn="r" rtl="1"/>
            <a:endParaRPr lang="he-IL" dirty="0"/>
          </a:p>
          <a:p>
            <a:pPr algn="r" rtl="1"/>
            <a:r>
              <a:rPr lang="he-IL" dirty="0"/>
              <a:t>סטאטוס הפרויקט: רעיוני, מכרז לבחירת מתכנן.</a:t>
            </a:r>
          </a:p>
          <a:p>
            <a:pPr algn="r" rtl="1"/>
            <a:endParaRPr lang="he-IL" dirty="0"/>
          </a:p>
          <a:p>
            <a:pPr algn="r" rtl="1"/>
            <a:r>
              <a:rPr lang="he-IL" dirty="0"/>
              <a:t>אומדן ביצוע ראשוני 15,000,000 ₪.</a:t>
            </a:r>
          </a:p>
          <a:p>
            <a:pPr algn="r" rtl="1"/>
            <a:endParaRPr lang="he-IL" dirty="0"/>
          </a:p>
          <a:p>
            <a:pPr marL="342900" indent="-342900" algn="r" rtl="1">
              <a:buAutoNum type="arabicPeriod"/>
            </a:pPr>
            <a:endParaRPr lang="he-IL" dirty="0"/>
          </a:p>
          <a:p>
            <a:pPr marL="342900" indent="-342900" algn="r">
              <a:buAutoNum type="arabicPeriod"/>
            </a:pPr>
            <a:endParaRPr lang="he-IL" dirty="0"/>
          </a:p>
        </p:txBody>
      </p:sp>
      <p:pic>
        <p:nvPicPr>
          <p:cNvPr id="5" name="תמונה 4">
            <a:extLst>
              <a:ext uri="{FF2B5EF4-FFF2-40B4-BE49-F238E27FC236}">
                <a16:creationId xmlns:a16="http://schemas.microsoft.com/office/drawing/2014/main" id="{4020C070-8AF0-249E-35B6-6CB2B6FAC966}"/>
              </a:ext>
            </a:extLst>
          </p:cNvPr>
          <p:cNvPicPr>
            <a:picLocks noChangeAspect="1"/>
          </p:cNvPicPr>
          <p:nvPr/>
        </p:nvPicPr>
        <p:blipFill>
          <a:blip r:embed="rId3"/>
          <a:stretch>
            <a:fillRect/>
          </a:stretch>
        </p:blipFill>
        <p:spPr>
          <a:xfrm>
            <a:off x="1098151" y="1664567"/>
            <a:ext cx="4755447" cy="4863833"/>
          </a:xfrm>
          <a:prstGeom prst="rect">
            <a:avLst/>
          </a:prstGeom>
        </p:spPr>
      </p:pic>
    </p:spTree>
    <p:extLst>
      <p:ext uri="{BB962C8B-B14F-4D97-AF65-F5344CB8AC3E}">
        <p14:creationId xmlns:p14="http://schemas.microsoft.com/office/powerpoint/2010/main" val="373793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923169-C249-81F2-4B64-428F1CA2B681}"/>
            </a:ext>
          </a:extLst>
        </p:cNvPr>
        <p:cNvGrpSpPr/>
        <p:nvPr/>
      </p:nvGrpSpPr>
      <p:grpSpPr>
        <a:xfrm>
          <a:off x="0" y="0"/>
          <a:ext cx="0" cy="0"/>
          <a:chOff x="0" y="0"/>
          <a:chExt cx="0" cy="0"/>
        </a:xfrm>
      </p:grpSpPr>
      <p:sp>
        <p:nvSpPr>
          <p:cNvPr id="4" name="תיבת טקסט 3">
            <a:extLst>
              <a:ext uri="{FF2B5EF4-FFF2-40B4-BE49-F238E27FC236}">
                <a16:creationId xmlns:a16="http://schemas.microsoft.com/office/drawing/2014/main" id="{089431F9-7C13-E753-6D38-A0B53A2E2CF9}"/>
              </a:ext>
            </a:extLst>
          </p:cNvPr>
          <p:cNvSpPr txBox="1"/>
          <p:nvPr/>
        </p:nvSpPr>
        <p:spPr>
          <a:xfrm>
            <a:off x="2544179" y="173118"/>
            <a:ext cx="6638857" cy="1754326"/>
          </a:xfrm>
          <a:prstGeom prst="rect">
            <a:avLst/>
          </a:prstGeom>
          <a:no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lgn="ctr" rtl="1"/>
            <a:r>
              <a:rPr lang="he-IL" sz="5400" b="1" dirty="0">
                <a:ln>
                  <a:solidFill>
                    <a:schemeClr val="bg2">
                      <a:lumMod val="10000"/>
                    </a:schemeClr>
                  </a:solidFill>
                </a:ln>
                <a:solidFill>
                  <a:srgbClr val="00B0F0"/>
                </a:solidFill>
                <a:latin typeface="Arial" panose="020B0604020202020204" pitchFamily="34" charset="0"/>
                <a:cs typeface="Arial" panose="020B0604020202020204" pitchFamily="34" charset="0"/>
              </a:rPr>
              <a:t>שטחים דרום מערביים והרחבת כביש 1</a:t>
            </a:r>
          </a:p>
        </p:txBody>
      </p:sp>
      <p:sp>
        <p:nvSpPr>
          <p:cNvPr id="2" name="תיבת טקסט 1">
            <a:extLst>
              <a:ext uri="{FF2B5EF4-FFF2-40B4-BE49-F238E27FC236}">
                <a16:creationId xmlns:a16="http://schemas.microsoft.com/office/drawing/2014/main" id="{A10537B5-D85D-1AA3-DD24-307FCBE2D44F}"/>
              </a:ext>
            </a:extLst>
          </p:cNvPr>
          <p:cNvSpPr txBox="1"/>
          <p:nvPr/>
        </p:nvSpPr>
        <p:spPr>
          <a:xfrm>
            <a:off x="6485538" y="2458849"/>
            <a:ext cx="5234940" cy="2585323"/>
          </a:xfrm>
          <a:prstGeom prst="rect">
            <a:avLst/>
          </a:prstGeom>
          <a:noFill/>
        </p:spPr>
        <p:txBody>
          <a:bodyPr wrap="square" rtlCol="1">
            <a:spAutoFit/>
          </a:bodyPr>
          <a:lstStyle/>
          <a:p>
            <a:pPr algn="r" rtl="1"/>
            <a:r>
              <a:rPr lang="he-IL" dirty="0"/>
              <a:t>התוכנית המאושרת במקום: 621-1190131</a:t>
            </a:r>
          </a:p>
          <a:p>
            <a:pPr algn="r" rtl="1"/>
            <a:r>
              <a:rPr lang="he-IL" dirty="0"/>
              <a:t>                                         621-0296285</a:t>
            </a:r>
          </a:p>
          <a:p>
            <a:pPr algn="r" rtl="1"/>
            <a:endParaRPr lang="he-IL" dirty="0"/>
          </a:p>
          <a:p>
            <a:pPr algn="r" rtl="1"/>
            <a:r>
              <a:rPr lang="he-IL" dirty="0"/>
              <a:t>סטאטוס הפרויקט: שלב תכנון מפורט.</a:t>
            </a:r>
          </a:p>
          <a:p>
            <a:pPr algn="r" rtl="1"/>
            <a:endParaRPr lang="he-IL" dirty="0"/>
          </a:p>
          <a:p>
            <a:pPr algn="r" rtl="1"/>
            <a:r>
              <a:rPr lang="he-IL" dirty="0"/>
              <a:t>אומדן ביצוע ראשוני 140,000,000 ₪.</a:t>
            </a:r>
          </a:p>
          <a:p>
            <a:pPr algn="r" rtl="1"/>
            <a:endParaRPr lang="he-IL" dirty="0"/>
          </a:p>
          <a:p>
            <a:pPr marL="342900" indent="-342900" algn="r" rtl="1">
              <a:buAutoNum type="arabicPeriod"/>
            </a:pPr>
            <a:endParaRPr lang="he-IL" dirty="0"/>
          </a:p>
          <a:p>
            <a:pPr marL="342900" indent="-342900" algn="r">
              <a:buAutoNum type="arabicPeriod"/>
            </a:pPr>
            <a:endParaRPr lang="he-IL" dirty="0"/>
          </a:p>
        </p:txBody>
      </p:sp>
      <p:pic>
        <p:nvPicPr>
          <p:cNvPr id="6" name="תמונה 5">
            <a:extLst>
              <a:ext uri="{FF2B5EF4-FFF2-40B4-BE49-F238E27FC236}">
                <a16:creationId xmlns:a16="http://schemas.microsoft.com/office/drawing/2014/main" id="{79A62FEF-6C46-4516-8870-BB8C61E19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337" y="2179865"/>
            <a:ext cx="3556539" cy="4110315"/>
          </a:xfrm>
          <a:prstGeom prst="rect">
            <a:avLst/>
          </a:prstGeom>
          <a:ln>
            <a:solidFill>
              <a:schemeClr val="tx1"/>
            </a:solidFill>
          </a:ln>
        </p:spPr>
      </p:pic>
      <p:pic>
        <p:nvPicPr>
          <p:cNvPr id="5" name="תמונה 4">
            <a:extLst>
              <a:ext uri="{FF2B5EF4-FFF2-40B4-BE49-F238E27FC236}">
                <a16:creationId xmlns:a16="http://schemas.microsoft.com/office/drawing/2014/main" id="{2277E863-60E5-3182-FB9E-417F7E33B0AA}"/>
              </a:ext>
            </a:extLst>
          </p:cNvPr>
          <p:cNvPicPr>
            <a:picLocks noChangeAspect="1"/>
          </p:cNvPicPr>
          <p:nvPr/>
        </p:nvPicPr>
        <p:blipFill>
          <a:blip r:embed="rId4"/>
          <a:stretch>
            <a:fillRect/>
          </a:stretch>
        </p:blipFill>
        <p:spPr>
          <a:xfrm>
            <a:off x="156728" y="1823886"/>
            <a:ext cx="3834631" cy="3855247"/>
          </a:xfrm>
          <a:prstGeom prst="rect">
            <a:avLst/>
          </a:prstGeom>
        </p:spPr>
      </p:pic>
    </p:spTree>
    <p:extLst>
      <p:ext uri="{BB962C8B-B14F-4D97-AF65-F5344CB8AC3E}">
        <p14:creationId xmlns:p14="http://schemas.microsoft.com/office/powerpoint/2010/main" val="376983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A13D21B2-B6FA-93A5-BD26-F0F552EBD48E}"/>
              </a:ext>
            </a:extLst>
          </p:cNvPr>
          <p:cNvSpPr txBox="1"/>
          <p:nvPr/>
        </p:nvSpPr>
        <p:spPr>
          <a:xfrm>
            <a:off x="114860" y="1276258"/>
            <a:ext cx="11962280" cy="5858014"/>
          </a:xfrm>
          <a:prstGeom prst="rect">
            <a:avLst/>
          </a:prstGeom>
          <a:noFill/>
        </p:spPr>
        <p:txBody>
          <a:bodyPr wrap="square">
            <a:spAutoFit/>
          </a:bodyPr>
          <a:lstStyle/>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ניהול תכנון הפרויקט ותיאום הנדסי מלא שיכלול בין היתר: גיוס מתכננים, ניהול מכרזים והתקשרויות, מתכננים וקבלנים.</a:t>
            </a:r>
          </a:p>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הכנה וניהול לוחות זמנים בשיטת </a:t>
            </a:r>
            <a:r>
              <a:rPr lang="he-IL" b="1" dirty="0" err="1">
                <a:latin typeface="Arial" panose="020B0604020202020204" pitchFamily="34" charset="0"/>
                <a:cs typeface="Arial" panose="020B0604020202020204" pitchFamily="34" charset="0"/>
              </a:rPr>
              <a:t>גאנט</a:t>
            </a:r>
            <a:r>
              <a:rPr lang="he-IL" b="1" dirty="0">
                <a:latin typeface="Arial" panose="020B0604020202020204" pitchFamily="34" charset="0"/>
                <a:cs typeface="Arial" panose="020B0604020202020204" pitchFamily="34" charset="0"/>
              </a:rPr>
              <a:t> וניהול סקר סיכונים.</a:t>
            </a:r>
          </a:p>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ניהול תהליך אישור תקציבי מול משרד הכלכלה או משרדי ממשלים אחרים</a:t>
            </a:r>
          </a:p>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אחריות על אכיפת תקנות הבטיחות בעבודות הפיתוח בשטח תעשייה.</a:t>
            </a:r>
          </a:p>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ניהול התהליך הסטטוטורי ככל שיידרש, ליווי תהליכים ברשויות.</a:t>
            </a:r>
          </a:p>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ניהול, תאום ופיקוח צמוד על ביצוע עבודות הפיתוח ו/או עבודות בינוי במסמכי המכרז.</a:t>
            </a:r>
          </a:p>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ניהול ותאום בין כל הגורמים הרלוונטיים לחיבור כלל מערכות התשתית הקיימות והמתוכננות.</a:t>
            </a:r>
          </a:p>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ניהול, בקרה ופיקוח על הזמנות לגורמי חוץ לפי הנחיות המועצה.</a:t>
            </a:r>
          </a:p>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מעקב וניהול יומני עבודה.</a:t>
            </a:r>
            <a:endParaRPr lang="he-IL" dirty="0">
              <a:solidFill>
                <a:srgbClr val="FF0000"/>
              </a:solidFill>
              <a:latin typeface="Arial" panose="020B0604020202020204" pitchFamily="34" charset="0"/>
              <a:cs typeface="Arial" panose="020B0604020202020204" pitchFamily="34" charset="0"/>
            </a:endParaRPr>
          </a:p>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תיאום פיקוח עליון על עבודות הקבלן כולל מתכננים, יועצים ותאום עם תאגידים, חברות ממשלתיות ורשויות ככל שיידרש.</a:t>
            </a:r>
          </a:p>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טיפול בהיתרי חפירה.</a:t>
            </a:r>
          </a:p>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בדיקה ואישור חשבונות חלקיים וסופיים.</a:t>
            </a:r>
          </a:p>
          <a:p>
            <a:pPr marL="285750" indent="-285750" algn="r" rtl="1">
              <a:lnSpc>
                <a:spcPct val="150000"/>
              </a:lnSpc>
              <a:buFont typeface="Wingdings" panose="05000000000000000000" pitchFamily="2" charset="2"/>
              <a:buChar char="q"/>
            </a:pPr>
            <a:r>
              <a:rPr lang="he-IL" b="1" dirty="0">
                <a:latin typeface="Arial" panose="020B0604020202020204" pitchFamily="34" charset="0"/>
                <a:cs typeface="Arial" panose="020B0604020202020204" pitchFamily="34" charset="0"/>
              </a:rPr>
              <a:t>מסירת העבודות למועצה, ליווי בתקופת הבדק.</a:t>
            </a:r>
          </a:p>
          <a:p>
            <a:pPr algn="r" rtl="1">
              <a:lnSpc>
                <a:spcPct val="150000"/>
              </a:lnSpc>
            </a:pPr>
            <a:endParaRPr lang="he-IL" dirty="0">
              <a:solidFill>
                <a:srgbClr val="FF0000"/>
              </a:solidFill>
              <a:latin typeface="Arial" panose="020B0604020202020204" pitchFamily="34" charset="0"/>
              <a:cs typeface="Arial" panose="020B0604020202020204" pitchFamily="34" charset="0"/>
            </a:endParaRPr>
          </a:p>
        </p:txBody>
      </p:sp>
      <p:sp>
        <p:nvSpPr>
          <p:cNvPr id="2" name="כותרת 1">
            <a:extLst>
              <a:ext uri="{FF2B5EF4-FFF2-40B4-BE49-F238E27FC236}">
                <a16:creationId xmlns:a16="http://schemas.microsoft.com/office/drawing/2014/main" id="{44E68256-DBAB-6964-8955-C298ECA00771}"/>
              </a:ext>
            </a:extLst>
          </p:cNvPr>
          <p:cNvSpPr txBox="1">
            <a:spLocks/>
          </p:cNvSpPr>
          <p:nvPr/>
        </p:nvSpPr>
        <p:spPr>
          <a:xfrm>
            <a:off x="2436989" y="321074"/>
            <a:ext cx="7318022" cy="9551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t">
            <a:normAutofit lnSpcReduction="10000"/>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1"/>
            <a:r>
              <a:rPr lang="he-IL" sz="5800" b="1" dirty="0">
                <a:ln>
                  <a:solidFill>
                    <a:schemeClr val="bg2">
                      <a:lumMod val="10000"/>
                    </a:schemeClr>
                  </a:solidFill>
                </a:ln>
                <a:solidFill>
                  <a:srgbClr val="00B0F0"/>
                </a:solidFill>
                <a:latin typeface="Arial" panose="020B0604020202020204" pitchFamily="34" charset="0"/>
                <a:ea typeface="+mn-ea"/>
                <a:cs typeface="Arial" panose="020B0604020202020204" pitchFamily="34" charset="0"/>
              </a:rPr>
              <a:t>מהות</a:t>
            </a:r>
            <a:r>
              <a:rPr lang="he-IL" sz="5400" b="1" dirty="0">
                <a:ln>
                  <a:solidFill>
                    <a:schemeClr val="bg2">
                      <a:lumMod val="10000"/>
                    </a:schemeClr>
                  </a:solidFill>
                </a:ln>
                <a:solidFill>
                  <a:schemeClr val="accent1">
                    <a:lumMod val="60000"/>
                    <a:lumOff val="40000"/>
                  </a:schemeClr>
                </a:solidFill>
                <a:latin typeface="Arial" panose="020B0604020202020204" pitchFamily="34" charset="0"/>
                <a:cs typeface="Arial" panose="020B0604020202020204" pitchFamily="34" charset="0"/>
              </a:rPr>
              <a:t> </a:t>
            </a:r>
            <a:r>
              <a:rPr lang="he-IL" sz="5800" b="1" dirty="0">
                <a:ln>
                  <a:solidFill>
                    <a:schemeClr val="bg2">
                      <a:lumMod val="10000"/>
                    </a:schemeClr>
                  </a:solidFill>
                </a:ln>
                <a:solidFill>
                  <a:srgbClr val="00B0F0"/>
                </a:solidFill>
                <a:latin typeface="Arial" panose="020B0604020202020204" pitchFamily="34" charset="0"/>
                <a:ea typeface="+mn-ea"/>
                <a:cs typeface="Arial" panose="020B0604020202020204" pitchFamily="34" charset="0"/>
              </a:rPr>
              <a:t>העבודות</a:t>
            </a:r>
          </a:p>
        </p:txBody>
      </p:sp>
    </p:spTree>
    <p:extLst>
      <p:ext uri="{BB962C8B-B14F-4D97-AF65-F5344CB8AC3E}">
        <p14:creationId xmlns:p14="http://schemas.microsoft.com/office/powerpoint/2010/main" val="202946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783929E9-4AE5-D5ED-8045-0C155C7F162D}"/>
              </a:ext>
            </a:extLst>
          </p:cNvPr>
          <p:cNvSpPr txBox="1">
            <a:spLocks/>
          </p:cNvSpPr>
          <p:nvPr/>
        </p:nvSpPr>
        <p:spPr>
          <a:xfrm>
            <a:off x="3883660" y="524269"/>
            <a:ext cx="4424680" cy="8879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1"/>
            <a:r>
              <a:rPr lang="he-IL" sz="4900" b="1" dirty="0">
                <a:ln>
                  <a:solidFill>
                    <a:schemeClr val="bg2">
                      <a:lumMod val="10000"/>
                    </a:schemeClr>
                  </a:solidFill>
                </a:ln>
                <a:solidFill>
                  <a:srgbClr val="00B0F0"/>
                </a:solidFill>
                <a:latin typeface="Arial" panose="020B0604020202020204" pitchFamily="34" charset="0"/>
                <a:ea typeface="+mn-ea"/>
                <a:cs typeface="Arial" panose="020B0604020202020204" pitchFamily="34" charset="0"/>
              </a:rPr>
              <a:t>פרטי</a:t>
            </a:r>
            <a:r>
              <a:rPr lang="he-IL" sz="4000" b="1" dirty="0">
                <a:ln>
                  <a:solidFill>
                    <a:schemeClr val="bg2">
                      <a:lumMod val="10000"/>
                    </a:schemeClr>
                  </a:solidFill>
                </a:ln>
                <a:solidFill>
                  <a:schemeClr val="accent1">
                    <a:lumMod val="60000"/>
                    <a:lumOff val="40000"/>
                  </a:schemeClr>
                </a:solidFill>
                <a:latin typeface="Arial" panose="020B0604020202020204" pitchFamily="34" charset="0"/>
                <a:cs typeface="Arial" panose="020B0604020202020204" pitchFamily="34" charset="0"/>
              </a:rPr>
              <a:t> </a:t>
            </a:r>
            <a:r>
              <a:rPr lang="he-IL" sz="4900" b="1" dirty="0">
                <a:ln>
                  <a:solidFill>
                    <a:schemeClr val="bg2">
                      <a:lumMod val="10000"/>
                    </a:schemeClr>
                  </a:solidFill>
                </a:ln>
                <a:solidFill>
                  <a:srgbClr val="00B0F0"/>
                </a:solidFill>
                <a:latin typeface="Arial" panose="020B0604020202020204" pitchFamily="34" charset="0"/>
                <a:ea typeface="+mn-ea"/>
                <a:cs typeface="Arial" panose="020B0604020202020204" pitchFamily="34" charset="0"/>
              </a:rPr>
              <a:t>המכרז</a:t>
            </a:r>
          </a:p>
        </p:txBody>
      </p:sp>
      <p:graphicFrame>
        <p:nvGraphicFramePr>
          <p:cNvPr id="8" name="טבלה 7">
            <a:extLst>
              <a:ext uri="{FF2B5EF4-FFF2-40B4-BE49-F238E27FC236}">
                <a16:creationId xmlns:a16="http://schemas.microsoft.com/office/drawing/2014/main" id="{BB7046EB-ECE5-4641-FF48-B4FC635D323F}"/>
              </a:ext>
            </a:extLst>
          </p:cNvPr>
          <p:cNvGraphicFramePr>
            <a:graphicFrameLocks noGrp="1"/>
          </p:cNvGraphicFramePr>
          <p:nvPr>
            <p:extLst>
              <p:ext uri="{D42A27DB-BD31-4B8C-83A1-F6EECF244321}">
                <p14:modId xmlns:p14="http://schemas.microsoft.com/office/powerpoint/2010/main" val="675828919"/>
              </p:ext>
            </p:extLst>
          </p:nvPr>
        </p:nvGraphicFramePr>
        <p:xfrm>
          <a:off x="1516613" y="1575639"/>
          <a:ext cx="9464287" cy="4186750"/>
        </p:xfrm>
        <a:graphic>
          <a:graphicData uri="http://schemas.openxmlformats.org/drawingml/2006/table">
            <a:tbl>
              <a:tblPr rtl="1" firstRow="1" firstCol="1" bandRow="1"/>
              <a:tblGrid>
                <a:gridCol w="495780">
                  <a:extLst>
                    <a:ext uri="{9D8B030D-6E8A-4147-A177-3AD203B41FA5}">
                      <a16:colId xmlns:a16="http://schemas.microsoft.com/office/drawing/2014/main" val="3981525590"/>
                    </a:ext>
                  </a:extLst>
                </a:gridCol>
                <a:gridCol w="951345">
                  <a:extLst>
                    <a:ext uri="{9D8B030D-6E8A-4147-A177-3AD203B41FA5}">
                      <a16:colId xmlns:a16="http://schemas.microsoft.com/office/drawing/2014/main" val="4062417439"/>
                    </a:ext>
                  </a:extLst>
                </a:gridCol>
                <a:gridCol w="8017162">
                  <a:extLst>
                    <a:ext uri="{9D8B030D-6E8A-4147-A177-3AD203B41FA5}">
                      <a16:colId xmlns:a16="http://schemas.microsoft.com/office/drawing/2014/main" val="1080726976"/>
                    </a:ext>
                  </a:extLst>
                </a:gridCol>
              </a:tblGrid>
              <a:tr h="222169">
                <a:tc>
                  <a:txBody>
                    <a:bodyPr/>
                    <a:lstStyle/>
                    <a:p>
                      <a:pPr algn="ctr" rtl="1">
                        <a:lnSpc>
                          <a:spcPct val="150000"/>
                        </a:lnSpc>
                      </a:pPr>
                      <a:r>
                        <a:rPr lang="he-IL" sz="1400" b="1" dirty="0" err="1">
                          <a:solidFill>
                            <a:srgbClr val="000000"/>
                          </a:solidFill>
                          <a:effectLst/>
                          <a:latin typeface="Times New Roman" panose="02020603050405020304" pitchFamily="18" charset="0"/>
                          <a:ea typeface="Times New Roman" panose="02020603050405020304" pitchFamily="18" charset="0"/>
                          <a:cs typeface="+mj-cs"/>
                        </a:rPr>
                        <a:t>מס"ד</a:t>
                      </a:r>
                      <a:endParaRPr lang="en-US" sz="1400" dirty="0">
                        <a:effectLst/>
                        <a:latin typeface="Times New Roman" panose="02020603050405020304" pitchFamily="18" charset="0"/>
                        <a:ea typeface="Times New Roman" panose="02020603050405020304" pitchFamily="18" charset="0"/>
                        <a:cs typeface="+mj-cs"/>
                      </a:endParaRPr>
                    </a:p>
                  </a:txBody>
                  <a:tcPr marL="20550" marR="20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pPr>
                      <a:r>
                        <a:rPr lang="he-IL" sz="1400" b="1">
                          <a:solidFill>
                            <a:srgbClr val="000000"/>
                          </a:solidFill>
                          <a:effectLst/>
                          <a:latin typeface="Times New Roman" panose="02020603050405020304" pitchFamily="18" charset="0"/>
                          <a:ea typeface="Times New Roman" panose="02020603050405020304" pitchFamily="18" charset="0"/>
                          <a:cs typeface="+mj-cs"/>
                        </a:rPr>
                        <a:t>נושא</a:t>
                      </a:r>
                      <a:endParaRPr lang="en-US" sz="1400">
                        <a:effectLst/>
                        <a:latin typeface="Times New Roman" panose="02020603050405020304" pitchFamily="18" charset="0"/>
                        <a:ea typeface="Times New Roman" panose="02020603050405020304" pitchFamily="18" charset="0"/>
                        <a:cs typeface="+mj-cs"/>
                      </a:endParaRPr>
                    </a:p>
                  </a:txBody>
                  <a:tcPr marL="20550" marR="20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pPr>
                      <a:r>
                        <a:rPr lang="he-IL" sz="1400" b="1" dirty="0">
                          <a:solidFill>
                            <a:srgbClr val="000000"/>
                          </a:solidFill>
                          <a:effectLst/>
                          <a:latin typeface="Times New Roman" panose="02020603050405020304" pitchFamily="18" charset="0"/>
                          <a:ea typeface="Times New Roman" panose="02020603050405020304" pitchFamily="18" charset="0"/>
                          <a:cs typeface="+mj-cs"/>
                        </a:rPr>
                        <a:t>תיאור</a:t>
                      </a:r>
                      <a:endParaRPr lang="en-US" sz="1400" dirty="0">
                        <a:effectLst/>
                        <a:latin typeface="Times New Roman" panose="02020603050405020304" pitchFamily="18" charset="0"/>
                        <a:ea typeface="Times New Roman" panose="02020603050405020304" pitchFamily="18" charset="0"/>
                        <a:cs typeface="+mj-cs"/>
                      </a:endParaRPr>
                    </a:p>
                  </a:txBody>
                  <a:tcPr marL="20550" marR="20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345825"/>
                  </a:ext>
                </a:extLst>
              </a:tr>
              <a:tr h="222169">
                <a:tc>
                  <a:txBody>
                    <a:bodyPr/>
                    <a:lstStyle/>
                    <a:p>
                      <a:pPr algn="ctr" rtl="0">
                        <a:lnSpc>
                          <a:spcPct val="150000"/>
                        </a:lnSpc>
                      </a:pPr>
                      <a:r>
                        <a:rPr lang="en-US" sz="1200">
                          <a:solidFill>
                            <a:srgbClr val="000000"/>
                          </a:solidFill>
                          <a:effectLst/>
                          <a:latin typeface="David" panose="020E0502060401010101" pitchFamily="34" charset="-79"/>
                          <a:ea typeface="Times New Roman" panose="02020603050405020304" pitchFamily="18" charset="0"/>
                          <a:cs typeface="+mj-cs"/>
                        </a:rPr>
                        <a:t>1</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pPr>
                      <a:r>
                        <a:rPr lang="he-IL" sz="1200" b="1" u="sng" dirty="0">
                          <a:solidFill>
                            <a:srgbClr val="000000"/>
                          </a:solidFill>
                          <a:effectLst/>
                          <a:latin typeface="Times New Roman" panose="02020603050405020304" pitchFamily="18" charset="0"/>
                          <a:ea typeface="Times New Roman" panose="02020603050405020304" pitchFamily="18" charset="0"/>
                          <a:cs typeface="+mj-cs"/>
                        </a:rPr>
                        <a:t>יזם:</a:t>
                      </a:r>
                      <a:endParaRPr lang="en-US" sz="1200" dirty="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50000"/>
                        </a:lnSpc>
                      </a:pPr>
                      <a:r>
                        <a:rPr lang="he-IL" sz="1200" dirty="0">
                          <a:solidFill>
                            <a:srgbClr val="000000"/>
                          </a:solidFill>
                          <a:effectLst/>
                          <a:latin typeface="Times New Roman" panose="02020603050405020304" pitchFamily="18" charset="0"/>
                          <a:ea typeface="Times New Roman" panose="02020603050405020304" pitchFamily="18" charset="0"/>
                          <a:cs typeface="+mj-cs"/>
                        </a:rPr>
                        <a:t>מועצה מקומית תעשייתית נאות חובב</a:t>
                      </a:r>
                      <a:endParaRPr lang="en-US" sz="1200" dirty="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4984140"/>
                  </a:ext>
                </a:extLst>
              </a:tr>
              <a:tr h="466438">
                <a:tc>
                  <a:txBody>
                    <a:bodyPr/>
                    <a:lstStyle/>
                    <a:p>
                      <a:pPr algn="ctr" rtl="0">
                        <a:lnSpc>
                          <a:spcPct val="150000"/>
                        </a:lnSpc>
                      </a:pPr>
                      <a:r>
                        <a:rPr lang="en-US" sz="1200">
                          <a:solidFill>
                            <a:srgbClr val="000000"/>
                          </a:solidFill>
                          <a:effectLst/>
                          <a:latin typeface="David" panose="020E0502060401010101" pitchFamily="34" charset="-79"/>
                          <a:ea typeface="Times New Roman" panose="02020603050405020304" pitchFamily="18" charset="0"/>
                          <a:cs typeface="+mj-cs"/>
                        </a:rPr>
                        <a:t>2</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pPr>
                      <a:r>
                        <a:rPr lang="he-IL" sz="1200" b="1" u="sng" dirty="0">
                          <a:solidFill>
                            <a:srgbClr val="000000"/>
                          </a:solidFill>
                          <a:effectLst/>
                          <a:latin typeface="Times New Roman" panose="02020603050405020304" pitchFamily="18" charset="0"/>
                          <a:ea typeface="Times New Roman" panose="02020603050405020304" pitchFamily="18" charset="0"/>
                          <a:cs typeface="+mj-cs"/>
                        </a:rPr>
                        <a:t>רקע</a:t>
                      </a:r>
                      <a:endParaRPr lang="en-US" sz="1200" dirty="0">
                        <a:effectLst/>
                        <a:latin typeface="Times New Roman" panose="02020603050405020304" pitchFamily="18" charset="0"/>
                        <a:ea typeface="Times New Roman" panose="02020603050405020304" pitchFamily="18" charset="0"/>
                        <a:cs typeface="+mj-cs"/>
                      </a:endParaRPr>
                    </a:p>
                    <a:p>
                      <a:pPr algn="ctr" rtl="1">
                        <a:lnSpc>
                          <a:spcPct val="150000"/>
                        </a:lnSpc>
                      </a:pPr>
                      <a:r>
                        <a:rPr lang="he-IL" sz="1200" b="1" u="sng" dirty="0">
                          <a:solidFill>
                            <a:srgbClr val="000000"/>
                          </a:solidFill>
                          <a:effectLst/>
                          <a:latin typeface="Times New Roman" panose="02020603050405020304" pitchFamily="18" charset="0"/>
                          <a:ea typeface="Times New Roman" panose="02020603050405020304" pitchFamily="18" charset="0"/>
                          <a:cs typeface="+mj-cs"/>
                        </a:rPr>
                        <a:t>מכרז</a:t>
                      </a:r>
                      <a:endParaRPr lang="en-US" sz="1200" dirty="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j-cs"/>
                        </a:rPr>
                        <a:t>מתן שירותי ניהול ופיקוח הנדסי עבור מועצה מקומית תעשייתית נאות חובב</a:t>
                      </a:r>
                      <a:endParaRPr lang="en-US" sz="1200" dirty="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9802314"/>
                  </a:ext>
                </a:extLst>
              </a:tr>
              <a:tr h="222169">
                <a:tc>
                  <a:txBody>
                    <a:bodyPr/>
                    <a:lstStyle/>
                    <a:p>
                      <a:pPr algn="ctr" rtl="0">
                        <a:lnSpc>
                          <a:spcPct val="150000"/>
                        </a:lnSpc>
                      </a:pPr>
                      <a:r>
                        <a:rPr lang="en-US" sz="1200">
                          <a:solidFill>
                            <a:srgbClr val="000000"/>
                          </a:solidFill>
                          <a:effectLst/>
                          <a:latin typeface="David" panose="020E0502060401010101" pitchFamily="34" charset="-79"/>
                          <a:ea typeface="Times New Roman" panose="02020603050405020304" pitchFamily="18" charset="0"/>
                          <a:cs typeface="+mj-cs"/>
                        </a:rPr>
                        <a:t>3</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pPr>
                      <a:r>
                        <a:rPr lang="he-IL" sz="1200" b="1" u="sng">
                          <a:solidFill>
                            <a:srgbClr val="000000"/>
                          </a:solidFill>
                          <a:effectLst/>
                          <a:latin typeface="Times New Roman" panose="02020603050405020304" pitchFamily="18" charset="0"/>
                          <a:ea typeface="Times New Roman" panose="02020603050405020304" pitchFamily="18" charset="0"/>
                          <a:cs typeface="+mj-cs"/>
                        </a:rPr>
                        <a:t>ערבות</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50000"/>
                        </a:lnSpc>
                      </a:pPr>
                      <a:r>
                        <a:rPr lang="he-IL" sz="1200" dirty="0">
                          <a:solidFill>
                            <a:srgbClr val="000000"/>
                          </a:solidFill>
                          <a:effectLst/>
                          <a:latin typeface="Times New Roman" panose="02020603050405020304" pitchFamily="18" charset="0"/>
                          <a:ea typeface="Times New Roman" panose="02020603050405020304" pitchFamily="18" charset="0"/>
                          <a:cs typeface="+mj-cs"/>
                        </a:rPr>
                        <a:t>ערבות השתתפות במכרז עומדת על סך 10,000 ₪.</a:t>
                      </a:r>
                      <a:endParaRPr lang="en-US" sz="1200" dirty="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1465299"/>
                  </a:ext>
                </a:extLst>
              </a:tr>
              <a:tr h="222169">
                <a:tc>
                  <a:txBody>
                    <a:bodyPr/>
                    <a:lstStyle/>
                    <a:p>
                      <a:pPr algn="ctr" rtl="0">
                        <a:lnSpc>
                          <a:spcPct val="150000"/>
                        </a:lnSpc>
                      </a:pPr>
                      <a:r>
                        <a:rPr lang="en-US" sz="1200">
                          <a:solidFill>
                            <a:srgbClr val="000000"/>
                          </a:solidFill>
                          <a:effectLst/>
                          <a:latin typeface="David" panose="020E0502060401010101" pitchFamily="34" charset="-79"/>
                          <a:ea typeface="Times New Roman" panose="02020603050405020304" pitchFamily="18" charset="0"/>
                          <a:cs typeface="+mj-cs"/>
                        </a:rPr>
                        <a:t> </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pPr>
                      <a:r>
                        <a:rPr lang="he-IL" sz="1200" b="1" u="sng">
                          <a:solidFill>
                            <a:srgbClr val="000000"/>
                          </a:solidFill>
                          <a:effectLst/>
                          <a:latin typeface="Times New Roman" panose="02020603050405020304" pitchFamily="18" charset="0"/>
                          <a:ea typeface="Times New Roman" panose="02020603050405020304" pitchFamily="18" charset="0"/>
                          <a:cs typeface="+mj-cs"/>
                        </a:rPr>
                        <a:t>עלות מכרז</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50000"/>
                        </a:lnSpc>
                      </a:pPr>
                      <a:r>
                        <a:rPr lang="he-IL" sz="1200" dirty="0">
                          <a:solidFill>
                            <a:srgbClr val="000000"/>
                          </a:solidFill>
                          <a:effectLst/>
                          <a:latin typeface="Times New Roman" panose="02020603050405020304" pitchFamily="18" charset="0"/>
                          <a:ea typeface="Times New Roman" panose="02020603050405020304" pitchFamily="18" charset="0"/>
                          <a:cs typeface="+mj-cs"/>
                        </a:rPr>
                        <a:t>2,000 ₪.</a:t>
                      </a:r>
                      <a:endParaRPr lang="en-US" sz="1200" dirty="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2370786"/>
                  </a:ext>
                </a:extLst>
              </a:tr>
              <a:tr h="222169">
                <a:tc>
                  <a:txBody>
                    <a:bodyPr/>
                    <a:lstStyle/>
                    <a:p>
                      <a:pPr algn="ctr" rtl="0">
                        <a:lnSpc>
                          <a:spcPct val="150000"/>
                        </a:lnSpc>
                      </a:pPr>
                      <a:r>
                        <a:rPr lang="en-US" sz="1200">
                          <a:solidFill>
                            <a:srgbClr val="000000"/>
                          </a:solidFill>
                          <a:effectLst/>
                          <a:latin typeface="David" panose="020E0502060401010101" pitchFamily="34" charset="-79"/>
                          <a:ea typeface="Times New Roman" panose="02020603050405020304" pitchFamily="18" charset="0"/>
                          <a:cs typeface="+mj-cs"/>
                        </a:rPr>
                        <a:t>4</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pPr>
                      <a:r>
                        <a:rPr lang="he-IL" sz="1200" b="1" u="sng">
                          <a:solidFill>
                            <a:srgbClr val="000000"/>
                          </a:solidFill>
                          <a:effectLst/>
                          <a:latin typeface="Times New Roman" panose="02020603050405020304" pitchFamily="18" charset="0"/>
                          <a:ea typeface="Times New Roman" panose="02020603050405020304" pitchFamily="18" charset="0"/>
                          <a:cs typeface="+mj-cs"/>
                        </a:rPr>
                        <a:t>תנאי סף:</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50000"/>
                        </a:lnSpc>
                      </a:pPr>
                      <a:r>
                        <a:rPr lang="he-IL" sz="1200" dirty="0">
                          <a:solidFill>
                            <a:srgbClr val="000000"/>
                          </a:solidFill>
                          <a:effectLst/>
                          <a:latin typeface="Times New Roman" panose="02020603050405020304" pitchFamily="18" charset="0"/>
                          <a:ea typeface="Times New Roman" panose="02020603050405020304" pitchFamily="18" charset="0"/>
                          <a:cs typeface="+mj-cs"/>
                        </a:rPr>
                        <a:t>כמפורט במסמכי המכרז.</a:t>
                      </a:r>
                      <a:endParaRPr lang="en-US" sz="1200" dirty="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9530631"/>
                  </a:ext>
                </a:extLst>
              </a:tr>
              <a:tr h="191319">
                <a:tc>
                  <a:txBody>
                    <a:bodyPr/>
                    <a:lstStyle/>
                    <a:p>
                      <a:pPr algn="ctr" rtl="0">
                        <a:lnSpc>
                          <a:spcPct val="150000"/>
                        </a:lnSpc>
                      </a:pPr>
                      <a:r>
                        <a:rPr lang="en-US" sz="1200">
                          <a:solidFill>
                            <a:srgbClr val="000000"/>
                          </a:solidFill>
                          <a:effectLst/>
                          <a:latin typeface="David" panose="020E0502060401010101" pitchFamily="34" charset="-79"/>
                          <a:ea typeface="Times New Roman" panose="02020603050405020304" pitchFamily="18" charset="0"/>
                          <a:cs typeface="+mj-cs"/>
                        </a:rPr>
                        <a:t>5</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pPr>
                      <a:r>
                        <a:rPr lang="he-IL" sz="1200" b="1" u="sng">
                          <a:solidFill>
                            <a:srgbClr val="000000"/>
                          </a:solidFill>
                          <a:effectLst/>
                          <a:latin typeface="Times New Roman" panose="02020603050405020304" pitchFamily="18" charset="0"/>
                          <a:ea typeface="Times New Roman" panose="02020603050405020304" pitchFamily="18" charset="0"/>
                          <a:cs typeface="+mj-cs"/>
                        </a:rPr>
                        <a:t>הגשת ההצעה:</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50000"/>
                        </a:lnSpc>
                      </a:pPr>
                      <a:r>
                        <a:rPr lang="he-IL" sz="1200" dirty="0">
                          <a:solidFill>
                            <a:srgbClr val="000000"/>
                          </a:solidFill>
                          <a:effectLst/>
                          <a:latin typeface="Times New Roman" panose="02020603050405020304" pitchFamily="18" charset="0"/>
                          <a:ea typeface="Times New Roman" panose="02020603050405020304" pitchFamily="18" charset="0"/>
                          <a:cs typeface="+mj-cs"/>
                        </a:rPr>
                        <a:t>את ההצעה יש להגיש עד יום שני  </a:t>
                      </a:r>
                      <a:r>
                        <a:rPr lang="he-IL" sz="1200" b="1" u="sng" dirty="0">
                          <a:solidFill>
                            <a:srgbClr val="000000"/>
                          </a:solidFill>
                          <a:effectLst/>
                          <a:latin typeface="Times New Roman" panose="02020603050405020304" pitchFamily="18" charset="0"/>
                          <a:ea typeface="Times New Roman" panose="02020603050405020304" pitchFamily="18" charset="0"/>
                          <a:cs typeface="+mj-cs"/>
                        </a:rPr>
                        <a:t>08/06/2026 </a:t>
                      </a:r>
                      <a:r>
                        <a:rPr lang="he-IL" sz="1200" dirty="0">
                          <a:solidFill>
                            <a:srgbClr val="000000"/>
                          </a:solidFill>
                          <a:effectLst/>
                          <a:latin typeface="Times New Roman" panose="02020603050405020304" pitchFamily="18" charset="0"/>
                          <a:ea typeface="Times New Roman" panose="02020603050405020304" pitchFamily="18" charset="0"/>
                          <a:cs typeface="+mj-cs"/>
                        </a:rPr>
                        <a:t>בשעה </a:t>
                      </a:r>
                      <a:r>
                        <a:rPr lang="he-IL" sz="1200" b="1" u="sng" dirty="0">
                          <a:solidFill>
                            <a:srgbClr val="000000"/>
                          </a:solidFill>
                          <a:effectLst/>
                          <a:latin typeface="Times New Roman" panose="02020603050405020304" pitchFamily="18" charset="0"/>
                          <a:ea typeface="Times New Roman" panose="02020603050405020304" pitchFamily="18" charset="0"/>
                          <a:cs typeface="+mj-cs"/>
                        </a:rPr>
                        <a:t>12:00</a:t>
                      </a:r>
                      <a:r>
                        <a:rPr lang="he-IL" sz="1200" dirty="0">
                          <a:solidFill>
                            <a:srgbClr val="000000"/>
                          </a:solidFill>
                          <a:effectLst/>
                          <a:latin typeface="Times New Roman" panose="02020603050405020304" pitchFamily="18" charset="0"/>
                          <a:ea typeface="Times New Roman" panose="02020603050405020304" pitchFamily="18" charset="0"/>
                          <a:cs typeface="+mj-cs"/>
                        </a:rPr>
                        <a:t> במשרדי המועצה ידנית בלבד.</a:t>
                      </a:r>
                      <a:endParaRPr lang="en-US" sz="1200" dirty="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6354682"/>
                  </a:ext>
                </a:extLst>
              </a:tr>
              <a:tr h="466438">
                <a:tc rowSpan="2">
                  <a:txBody>
                    <a:bodyPr/>
                    <a:lstStyle/>
                    <a:p>
                      <a:pPr algn="ctr" rtl="0">
                        <a:lnSpc>
                          <a:spcPct val="150000"/>
                        </a:lnSpc>
                      </a:pPr>
                      <a:r>
                        <a:rPr lang="en-US" sz="1200">
                          <a:solidFill>
                            <a:srgbClr val="000000"/>
                          </a:solidFill>
                          <a:effectLst/>
                          <a:latin typeface="David" panose="020E0502060401010101" pitchFamily="34" charset="-79"/>
                          <a:ea typeface="Times New Roman" panose="02020603050405020304" pitchFamily="18" charset="0"/>
                          <a:cs typeface="+mj-cs"/>
                        </a:rPr>
                        <a:t>6</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rtl="1">
                        <a:lnSpc>
                          <a:spcPct val="150000"/>
                        </a:lnSpc>
                      </a:pPr>
                      <a:r>
                        <a:rPr lang="he-IL" sz="1200" b="1" u="sng">
                          <a:solidFill>
                            <a:srgbClr val="000000"/>
                          </a:solidFill>
                          <a:effectLst/>
                          <a:latin typeface="Times New Roman" panose="02020603050405020304" pitchFamily="18" charset="0"/>
                          <a:ea typeface="Times New Roman" panose="02020603050405020304" pitchFamily="18" charset="0"/>
                          <a:cs typeface="+mj-cs"/>
                        </a:rPr>
                        <a:t>שאלות</a:t>
                      </a:r>
                      <a:r>
                        <a:rPr lang="he-IL" sz="1200" b="1">
                          <a:solidFill>
                            <a:srgbClr val="000000"/>
                          </a:solidFill>
                          <a:effectLst/>
                          <a:latin typeface="Times New Roman" panose="02020603050405020304" pitchFamily="18" charset="0"/>
                          <a:ea typeface="Times New Roman" panose="02020603050405020304" pitchFamily="18" charset="0"/>
                          <a:cs typeface="+mj-cs"/>
                        </a:rPr>
                        <a:t>  </a:t>
                      </a:r>
                      <a:r>
                        <a:rPr lang="he-IL" sz="1200" b="1" u="sng">
                          <a:solidFill>
                            <a:srgbClr val="000000"/>
                          </a:solidFill>
                          <a:effectLst/>
                          <a:latin typeface="Times New Roman" panose="02020603050405020304" pitchFamily="18" charset="0"/>
                          <a:ea typeface="Times New Roman" panose="02020603050405020304" pitchFamily="18" charset="0"/>
                          <a:cs typeface="+mj-cs"/>
                        </a:rPr>
                        <a:t>המציע</a:t>
                      </a:r>
                      <a:r>
                        <a:rPr lang="he-IL" sz="1200" b="1">
                          <a:solidFill>
                            <a:srgbClr val="000000"/>
                          </a:solidFill>
                          <a:effectLst/>
                          <a:latin typeface="Times New Roman" panose="02020603050405020304" pitchFamily="18" charset="0"/>
                          <a:ea typeface="Times New Roman" panose="02020603050405020304" pitchFamily="18" charset="0"/>
                          <a:cs typeface="+mj-cs"/>
                        </a:rPr>
                        <a:t>:</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50000"/>
                        </a:lnSpc>
                      </a:pPr>
                      <a:r>
                        <a:rPr lang="he-IL" sz="1200" dirty="0">
                          <a:solidFill>
                            <a:srgbClr val="000000"/>
                          </a:solidFill>
                          <a:effectLst/>
                          <a:latin typeface="Times New Roman" panose="02020603050405020304" pitchFamily="18" charset="0"/>
                          <a:ea typeface="Times New Roman" panose="02020603050405020304" pitchFamily="18" charset="0"/>
                          <a:cs typeface="+mj-cs"/>
                        </a:rPr>
                        <a:t>שאלות והבהרות יש להעביר עד יום שני </a:t>
                      </a:r>
                      <a:r>
                        <a:rPr lang="he-IL" sz="1200" b="1" u="sng" dirty="0">
                          <a:solidFill>
                            <a:srgbClr val="000000"/>
                          </a:solidFill>
                          <a:effectLst/>
                          <a:latin typeface="Times New Roman" panose="02020603050405020304" pitchFamily="18" charset="0"/>
                          <a:ea typeface="Times New Roman" panose="02020603050405020304" pitchFamily="18" charset="0"/>
                          <a:cs typeface="+mj-cs"/>
                        </a:rPr>
                        <a:t>14.05.2026</a:t>
                      </a:r>
                      <a:r>
                        <a:rPr lang="he-IL" sz="1200" dirty="0">
                          <a:solidFill>
                            <a:srgbClr val="000000"/>
                          </a:solidFill>
                          <a:effectLst/>
                          <a:latin typeface="Times New Roman" panose="02020603050405020304" pitchFamily="18" charset="0"/>
                          <a:ea typeface="Times New Roman" panose="02020603050405020304" pitchFamily="18" charset="0"/>
                          <a:cs typeface="+mj-cs"/>
                        </a:rPr>
                        <a:t> בשעה </a:t>
                      </a:r>
                      <a:r>
                        <a:rPr lang="he-IL" sz="1200" b="1" u="sng" dirty="0">
                          <a:solidFill>
                            <a:srgbClr val="000000"/>
                          </a:solidFill>
                          <a:effectLst/>
                          <a:latin typeface="Times New Roman" panose="02020603050405020304" pitchFamily="18" charset="0"/>
                          <a:ea typeface="Times New Roman" panose="02020603050405020304" pitchFamily="18" charset="0"/>
                          <a:cs typeface="+mj-cs"/>
                        </a:rPr>
                        <a:t>14:00</a:t>
                      </a:r>
                      <a:endParaRPr lang="en-US" sz="1200" dirty="0">
                        <a:effectLst/>
                        <a:latin typeface="Times New Roman" panose="02020603050405020304" pitchFamily="18" charset="0"/>
                        <a:ea typeface="Times New Roman" panose="02020603050405020304" pitchFamily="18" charset="0"/>
                        <a:cs typeface="+mj-cs"/>
                      </a:endParaRPr>
                    </a:p>
                    <a:p>
                      <a:pPr algn="r" rtl="1">
                        <a:lnSpc>
                          <a:spcPct val="150000"/>
                        </a:lnSpc>
                      </a:pPr>
                      <a:r>
                        <a:rPr lang="en-US" sz="1200" u="sng" dirty="0">
                          <a:solidFill>
                            <a:srgbClr val="0563C1"/>
                          </a:solidFill>
                          <a:effectLst/>
                          <a:latin typeface="David" panose="020E0502060401010101" pitchFamily="34" charset="-79"/>
                          <a:ea typeface="Times New Roman" panose="02020603050405020304" pitchFamily="18" charset="0"/>
                          <a:cs typeface="+mj-cs"/>
                          <a:hlinkClick r:id="rId3"/>
                        </a:rPr>
                        <a:t>MIHRAZIM@NEHO.ORG.IL</a:t>
                      </a:r>
                      <a:r>
                        <a:rPr lang="he-IL" sz="1200" dirty="0">
                          <a:solidFill>
                            <a:srgbClr val="000000"/>
                          </a:solidFill>
                          <a:effectLst/>
                          <a:latin typeface="Times New Roman" panose="02020603050405020304" pitchFamily="18" charset="0"/>
                          <a:ea typeface="Times New Roman" panose="02020603050405020304" pitchFamily="18" charset="0"/>
                          <a:cs typeface="+mj-cs"/>
                        </a:rPr>
                        <a:t> בקובץ </a:t>
                      </a:r>
                      <a:r>
                        <a:rPr lang="en-US" sz="1200" dirty="0">
                          <a:solidFill>
                            <a:srgbClr val="000000"/>
                          </a:solidFill>
                          <a:effectLst/>
                          <a:latin typeface="David" panose="020E0502060401010101" pitchFamily="34" charset="-79"/>
                          <a:ea typeface="Times New Roman" panose="02020603050405020304" pitchFamily="18" charset="0"/>
                          <a:cs typeface="+mj-cs"/>
                        </a:rPr>
                        <a:t>WORD </a:t>
                      </a:r>
                      <a:r>
                        <a:rPr lang="he-IL" sz="1200" dirty="0">
                          <a:solidFill>
                            <a:srgbClr val="000000"/>
                          </a:solidFill>
                          <a:effectLst/>
                          <a:latin typeface="Times New Roman" panose="02020603050405020304" pitchFamily="18" charset="0"/>
                          <a:ea typeface="Times New Roman" panose="02020603050405020304" pitchFamily="18" charset="0"/>
                          <a:cs typeface="+mj-cs"/>
                        </a:rPr>
                        <a:t> בלבד</a:t>
                      </a:r>
                      <a:endParaRPr lang="en-US" sz="1200" dirty="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9879592"/>
                  </a:ext>
                </a:extLst>
              </a:tr>
              <a:tr h="222169">
                <a:tc vMerge="1">
                  <a:txBody>
                    <a:bodyPr/>
                    <a:lstStyle/>
                    <a:p>
                      <a:pPr rtl="1"/>
                      <a:endParaRPr lang="he-IL"/>
                    </a:p>
                  </a:txBody>
                  <a:tcPr/>
                </a:tc>
                <a:tc vMerge="1">
                  <a:txBody>
                    <a:bodyPr/>
                    <a:lstStyle/>
                    <a:p>
                      <a:pPr rtl="1"/>
                      <a:endParaRPr lang="he-IL"/>
                    </a:p>
                  </a:txBody>
                  <a:tcPr/>
                </a:tc>
                <a:tc>
                  <a:txBody>
                    <a:bodyPr/>
                    <a:lstStyle/>
                    <a:p>
                      <a:pPr algn="r" rtl="1">
                        <a:lnSpc>
                          <a:spcPct val="150000"/>
                        </a:lnSpc>
                      </a:pPr>
                      <a:r>
                        <a:rPr lang="he-IL" sz="1200" dirty="0">
                          <a:solidFill>
                            <a:srgbClr val="000000"/>
                          </a:solidFill>
                          <a:effectLst/>
                          <a:latin typeface="Times New Roman" panose="02020603050405020304" pitchFamily="18" charset="0"/>
                          <a:ea typeface="Times New Roman" panose="02020603050405020304" pitchFamily="18" charset="0"/>
                          <a:cs typeface="+mj-cs"/>
                        </a:rPr>
                        <a:t>שאלות והבהרות ירוכזו ויינתן מענה לכלל המשתתפים.</a:t>
                      </a:r>
                      <a:endParaRPr lang="en-US" sz="1200" dirty="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4241968"/>
                  </a:ext>
                </a:extLst>
              </a:tr>
              <a:tr h="494329">
                <a:tc>
                  <a:txBody>
                    <a:bodyPr/>
                    <a:lstStyle/>
                    <a:p>
                      <a:pPr algn="ctr" rtl="0">
                        <a:lnSpc>
                          <a:spcPct val="150000"/>
                        </a:lnSpc>
                      </a:pPr>
                      <a:r>
                        <a:rPr lang="en-US" sz="1200">
                          <a:solidFill>
                            <a:srgbClr val="000000"/>
                          </a:solidFill>
                          <a:effectLst/>
                          <a:latin typeface="David" panose="020E0502060401010101" pitchFamily="34" charset="-79"/>
                          <a:ea typeface="Times New Roman" panose="02020603050405020304" pitchFamily="18" charset="0"/>
                          <a:cs typeface="+mj-cs"/>
                        </a:rPr>
                        <a:t>7</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pPr>
                      <a:r>
                        <a:rPr lang="he-IL" sz="1200" b="1" u="sng">
                          <a:solidFill>
                            <a:srgbClr val="000000"/>
                          </a:solidFill>
                          <a:effectLst/>
                          <a:latin typeface="Times New Roman" panose="02020603050405020304" pitchFamily="18" charset="0"/>
                          <a:ea typeface="Times New Roman" panose="02020603050405020304" pitchFamily="18" charset="0"/>
                          <a:cs typeface="+mj-cs"/>
                        </a:rPr>
                        <a:t>שיטת הצעות המחיר:</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50000"/>
                        </a:lnSpc>
                      </a:pPr>
                      <a:r>
                        <a:rPr lang="he-IL" sz="1200" dirty="0">
                          <a:solidFill>
                            <a:srgbClr val="000000"/>
                          </a:solidFill>
                          <a:effectLst/>
                          <a:latin typeface="Times New Roman" panose="02020603050405020304" pitchFamily="18" charset="0"/>
                          <a:ea typeface="Times New Roman" panose="02020603050405020304" pitchFamily="18" charset="0"/>
                          <a:cs typeface="+mj-cs"/>
                        </a:rPr>
                        <a:t>כמפורט במסמכי המכרז.</a:t>
                      </a:r>
                      <a:endParaRPr lang="en-US" sz="1200" dirty="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1707049"/>
                  </a:ext>
                </a:extLst>
              </a:tr>
              <a:tr h="595757">
                <a:tc>
                  <a:txBody>
                    <a:bodyPr/>
                    <a:lstStyle/>
                    <a:p>
                      <a:pPr algn="ctr" rtl="0">
                        <a:lnSpc>
                          <a:spcPct val="150000"/>
                        </a:lnSpc>
                      </a:pPr>
                      <a:r>
                        <a:rPr lang="en-US" sz="1200">
                          <a:solidFill>
                            <a:srgbClr val="000000"/>
                          </a:solidFill>
                          <a:effectLst/>
                          <a:latin typeface="David" panose="020E0502060401010101" pitchFamily="34" charset="-79"/>
                          <a:ea typeface="Times New Roman" panose="02020603050405020304" pitchFamily="18" charset="0"/>
                          <a:cs typeface="+mj-cs"/>
                        </a:rPr>
                        <a:t>8</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50000"/>
                        </a:lnSpc>
                      </a:pPr>
                      <a:r>
                        <a:rPr lang="he-IL" sz="1200" b="1" u="sng">
                          <a:solidFill>
                            <a:srgbClr val="000000"/>
                          </a:solidFill>
                          <a:effectLst/>
                          <a:latin typeface="Times New Roman" panose="02020603050405020304" pitchFamily="18" charset="0"/>
                          <a:ea typeface="Times New Roman" panose="02020603050405020304" pitchFamily="18" charset="0"/>
                          <a:cs typeface="+mj-cs"/>
                        </a:rPr>
                        <a:t>תכולות עבודה</a:t>
                      </a:r>
                      <a:endParaRPr lang="en-US" sz="120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50000"/>
                        </a:lnSpc>
                      </a:pPr>
                      <a:r>
                        <a:rPr lang="he-IL" sz="1200" dirty="0">
                          <a:effectLst/>
                          <a:latin typeface="Times New Roman" panose="02020603050405020304" pitchFamily="18" charset="0"/>
                          <a:ea typeface="Times New Roman" panose="02020603050405020304" pitchFamily="18" charset="0"/>
                          <a:cs typeface="+mj-cs"/>
                        </a:rPr>
                        <a:t> מתן שירותי ניהול ופיקוח עבור שטחים ותיקים, שטחים דרום מערביים והרחבת כביש 1, לרבות ניהול התכנון, הרישוי (הרשאה למבנה דרך), תיאומים עם גורמי פנים וחוץ, מכרז, ביצוע העבודות ומסירה למזמין וכל עבודה שתידרש עד לביצוע העבודה באופן מושלם.</a:t>
                      </a:r>
                      <a:endParaRPr lang="en-US" sz="1200" dirty="0">
                        <a:effectLst/>
                        <a:latin typeface="Times New Roman" panose="02020603050405020304" pitchFamily="18" charset="0"/>
                        <a:ea typeface="Times New Roman" panose="02020603050405020304" pitchFamily="18" charset="0"/>
                        <a:cs typeface="+mj-cs"/>
                      </a:endParaRPr>
                    </a:p>
                  </a:txBody>
                  <a:tcPr marL="20550" marR="20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3024068"/>
                  </a:ext>
                </a:extLst>
              </a:tr>
            </a:tbl>
          </a:graphicData>
        </a:graphic>
      </p:graphicFrame>
    </p:spTree>
    <p:extLst>
      <p:ext uri="{BB962C8B-B14F-4D97-AF65-F5344CB8AC3E}">
        <p14:creationId xmlns:p14="http://schemas.microsoft.com/office/powerpoint/2010/main" val="173976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423C7D4D-CE9F-ACC0-A05C-A3E885B37004}"/>
              </a:ext>
            </a:extLst>
          </p:cNvPr>
          <p:cNvSpPr txBox="1"/>
          <p:nvPr/>
        </p:nvSpPr>
        <p:spPr>
          <a:xfrm>
            <a:off x="2326678" y="2469648"/>
            <a:ext cx="7538644" cy="1569660"/>
          </a:xfrm>
          <a:prstGeom prst="rect">
            <a:avLst/>
          </a:prstGeom>
          <a:no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lgn="ctr" rtl="1"/>
            <a:r>
              <a:rPr lang="he-IL" sz="9600" b="1" dirty="0">
                <a:ln>
                  <a:solidFill>
                    <a:schemeClr val="bg2">
                      <a:lumMod val="10000"/>
                    </a:schemeClr>
                  </a:solidFill>
                </a:ln>
                <a:solidFill>
                  <a:srgbClr val="00B0F0"/>
                </a:solidFill>
                <a:latin typeface="Arial" panose="020B0604020202020204" pitchFamily="34" charset="0"/>
                <a:cs typeface="Arial" panose="020B0604020202020204" pitchFamily="34" charset="0"/>
              </a:rPr>
              <a:t>שאלות</a:t>
            </a:r>
          </a:p>
        </p:txBody>
      </p:sp>
    </p:spTree>
    <p:extLst>
      <p:ext uri="{BB962C8B-B14F-4D97-AF65-F5344CB8AC3E}">
        <p14:creationId xmlns:p14="http://schemas.microsoft.com/office/powerpoint/2010/main" val="2713666459"/>
      </p:ext>
    </p:extLst>
  </p:cSld>
  <p:clrMapOvr>
    <a:masterClrMapping/>
  </p:clrMapOvr>
</p:sld>
</file>

<file path=ppt/theme/theme1.xml><?xml version="1.0" encoding="utf-8"?>
<a:theme xmlns:a="http://schemas.openxmlformats.org/drawingml/2006/main" name="פיאה">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עיצוב מותאם אישית">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b436fb-111c-47ba-909d-984bf89e3272" xsi:nil="true"/>
    <lcf76f155ced4ddcb4097134ff3c332f xmlns="eaf35651-5cbf-416f-a6d6-b48489c6d04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CE57928C4AF043957249B2967C63A2" ma:contentTypeVersion="10" ma:contentTypeDescription="Create a new document." ma:contentTypeScope="" ma:versionID="79b687c91c2273338690811b3cadfee9">
  <xsd:schema xmlns:xsd="http://www.w3.org/2001/XMLSchema" xmlns:xs="http://www.w3.org/2001/XMLSchema" xmlns:p="http://schemas.microsoft.com/office/2006/metadata/properties" xmlns:ns2="eaf35651-5cbf-416f-a6d6-b48489c6d048" xmlns:ns3="b9b436fb-111c-47ba-909d-984bf89e3272" targetNamespace="http://schemas.microsoft.com/office/2006/metadata/properties" ma:root="true" ma:fieldsID="e2372253c03a9cf3d0d1e09325e3201e" ns2:_="" ns3:_="">
    <xsd:import namespace="eaf35651-5cbf-416f-a6d6-b48489c6d048"/>
    <xsd:import namespace="b9b436fb-111c-47ba-909d-984bf89e32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f35651-5cbf-416f-a6d6-b48489c6d0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06f98f8-ff92-491d-9389-5802ea7d3cc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b436fb-111c-47ba-909d-984bf89e32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19804b5-2e50-48da-a8db-109b348db6d0}" ma:internalName="TaxCatchAll" ma:showField="CatchAllData" ma:web="b9b436fb-111c-47ba-909d-984bf89e32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EC9983-DB6F-4483-A83B-FEE95035D347}">
  <ds:schemaRefs>
    <ds:schemaRef ds:uri="http://schemas.openxmlformats.org/package/2006/metadata/core-properties"/>
    <ds:schemaRef ds:uri="http://purl.org/dc/elements/1.1/"/>
    <ds:schemaRef ds:uri="http://schemas.microsoft.com/office/infopath/2007/PartnerControls"/>
    <ds:schemaRef ds:uri="http://purl.org/dc/terms/"/>
    <ds:schemaRef ds:uri="b9b436fb-111c-47ba-909d-984bf89e3272"/>
    <ds:schemaRef ds:uri="http://schemas.microsoft.com/office/2006/documentManagement/types"/>
    <ds:schemaRef ds:uri="eaf35651-5cbf-416f-a6d6-b48489c6d048"/>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53EA47F-DECC-4599-881C-EEFCA18EAC3D}">
  <ds:schemaRefs>
    <ds:schemaRef ds:uri="http://schemas.microsoft.com/sharepoint/v3/contenttype/forms"/>
  </ds:schemaRefs>
</ds:datastoreItem>
</file>

<file path=customXml/itemProps3.xml><?xml version="1.0" encoding="utf-8"?>
<ds:datastoreItem xmlns:ds="http://schemas.openxmlformats.org/officeDocument/2006/customXml" ds:itemID="{FD4DFB84-3CAA-4C54-A2AB-FA5F24E05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f35651-5cbf-416f-a6d6-b48489c6d048"/>
    <ds:schemaRef ds:uri="b9b436fb-111c-47ba-909d-984bf89e32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31616</TotalTime>
  <Words>403</Words>
  <Application>Microsoft Office PowerPoint</Application>
  <PresentationFormat>מסך רחב</PresentationFormat>
  <Paragraphs>79</Paragraphs>
  <Slides>8</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3</vt:i4>
      </vt:variant>
      <vt:variant>
        <vt:lpstr>כותרות שקופיות</vt:lpstr>
      </vt:variant>
      <vt:variant>
        <vt:i4>8</vt:i4>
      </vt:variant>
    </vt:vector>
  </HeadingPairs>
  <TitlesOfParts>
    <vt:vector size="20" baseType="lpstr">
      <vt:lpstr>Arial</vt:lpstr>
      <vt:lpstr>Assistant</vt:lpstr>
      <vt:lpstr>Calibri</vt:lpstr>
      <vt:lpstr>Calibri Light</vt:lpstr>
      <vt:lpstr>David</vt:lpstr>
      <vt:lpstr>Times New Roman</vt:lpstr>
      <vt:lpstr>Trebuchet MS</vt:lpstr>
      <vt:lpstr>Wingdings</vt:lpstr>
      <vt:lpstr>Wingdings 3</vt:lpstr>
      <vt:lpstr>פיאה</vt:lpstr>
      <vt:lpstr>עיצוב מותאם אישית</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שני כרמי</dc:creator>
  <cp:lastModifiedBy>רעם פרץ</cp:lastModifiedBy>
  <cp:revision>251</cp:revision>
  <cp:lastPrinted>2024-04-30T07:00:45Z</cp:lastPrinted>
  <dcterms:created xsi:type="dcterms:W3CDTF">2022-07-14T09:52:01Z</dcterms:created>
  <dcterms:modified xsi:type="dcterms:W3CDTF">2026-05-27T05:58:30Z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0x01010081CE57928C4AF043957249B2967C63A2</vt:lpwstr>
  </property>
</Properties>
</file>